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291" r:id="rId3"/>
    <p:sldId id="263" r:id="rId5"/>
    <p:sldId id="264" r:id="rId6"/>
    <p:sldId id="269" r:id="rId7"/>
    <p:sldId id="270" r:id="rId8"/>
    <p:sldId id="334" r:id="rId9"/>
    <p:sldId id="265" r:id="rId10"/>
    <p:sldId id="321" r:id="rId11"/>
    <p:sldId id="362" r:id="rId12"/>
    <p:sldId id="323" r:id="rId13"/>
    <p:sldId id="324" r:id="rId14"/>
    <p:sldId id="349" r:id="rId15"/>
    <p:sldId id="350" r:id="rId16"/>
    <p:sldId id="351" r:id="rId17"/>
    <p:sldId id="352" r:id="rId18"/>
    <p:sldId id="353" r:id="rId19"/>
    <p:sldId id="325" r:id="rId20"/>
    <p:sldId id="361" r:id="rId21"/>
    <p:sldId id="354" r:id="rId22"/>
    <p:sldId id="326" r:id="rId23"/>
    <p:sldId id="327" r:id="rId24"/>
    <p:sldId id="355" r:id="rId25"/>
    <p:sldId id="356" r:id="rId26"/>
    <p:sldId id="357" r:id="rId27"/>
    <p:sldId id="358" r:id="rId28"/>
    <p:sldId id="322" r:id="rId29"/>
    <p:sldId id="330" r:id="rId30"/>
    <p:sldId id="328" r:id="rId31"/>
    <p:sldId id="385" r:id="rId32"/>
  </p:sldIdLst>
  <p:sldSz cx="12192000" cy="6858000"/>
  <p:notesSz cx="6858000" cy="9144000"/>
  <p:embeddedFontLst>
    <p:embeddedFont>
      <p:font typeface="字魂59号-创粗黑" panose="00000500000000000000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1D3B8"/>
    <a:srgbClr val="2CBEFD"/>
    <a:srgbClr val="9A2424"/>
    <a:srgbClr val="68DB13"/>
    <a:srgbClr val="FF9425"/>
    <a:srgbClr val="FF3399"/>
    <a:srgbClr val="16557F"/>
    <a:srgbClr val="0B83CF"/>
    <a:srgbClr val="29B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7.xml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0BFD8-3EFB-4662-A6C5-0617795C5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E4D13-0F77-4153-B279-5BD9F682C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矩形 17"/>
          <p:cNvSpPr/>
          <p:nvPr userDrawn="1"/>
        </p:nvSpPr>
        <p:spPr>
          <a:xfrm>
            <a:off x="975633" y="1291772"/>
            <a:ext cx="6658881" cy="42526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312090" y="1640114"/>
            <a:ext cx="6658881" cy="41510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114669" y="4639014"/>
            <a:ext cx="1310526" cy="348557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二级目录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17775" y="4639014"/>
            <a:ext cx="1310526" cy="348557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二级目录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20881" y="4639014"/>
            <a:ext cx="1310526" cy="348557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二级目录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 hasCustomPrompt="1"/>
          </p:nvPr>
        </p:nvSpPr>
        <p:spPr>
          <a:xfrm>
            <a:off x="6323988" y="4639014"/>
            <a:ext cx="1310526" cy="348557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二级目录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</p:nvPr>
        </p:nvSpPr>
        <p:spPr>
          <a:xfrm>
            <a:off x="2114669" y="3250338"/>
            <a:ext cx="2519362" cy="547842"/>
          </a:xfrm>
          <a:prstGeom prst="rect">
            <a:avLst/>
          </a:prstGeom>
        </p:spPr>
        <p:txBody>
          <a:bodyPr lIns="0" rIns="0" anchor="ctr" anchorCtr="0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一级标题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5" hasCustomPrompt="1"/>
          </p:nvPr>
        </p:nvSpPr>
        <p:spPr>
          <a:xfrm>
            <a:off x="2114669" y="3792024"/>
            <a:ext cx="2540000" cy="313932"/>
          </a:xfrm>
          <a:prstGeom prst="rect">
            <a:avLst/>
          </a:prstGeom>
        </p:spPr>
        <p:txBody>
          <a:bodyPr lIns="0" rIns="0" anchor="ctr" anchorCtr="0">
            <a:sp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YIJIBIAOTI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114669" y="2313513"/>
            <a:ext cx="3204163" cy="44926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PART 01</a:t>
            </a:r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114669" y="3002826"/>
            <a:ext cx="5510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2114669" y="4396911"/>
            <a:ext cx="5510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386307" y="247277"/>
            <a:ext cx="7113116" cy="58477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标题样式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 flipV="1">
            <a:off x="522514" y="0"/>
            <a:ext cx="539664" cy="5396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 userDrawn="1"/>
        </p:nvSpPr>
        <p:spPr>
          <a:xfrm>
            <a:off x="332704" y="481607"/>
            <a:ext cx="261257" cy="26125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 userDrawn="1"/>
        </p:nvSpPr>
        <p:spPr>
          <a:xfrm>
            <a:off x="8911771" y="143775"/>
            <a:ext cx="391886" cy="337833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 userDrawn="1"/>
        </p:nvSpPr>
        <p:spPr>
          <a:xfrm flipV="1">
            <a:off x="10413807" y="408164"/>
            <a:ext cx="391886" cy="337833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乘号 10"/>
          <p:cNvSpPr/>
          <p:nvPr userDrawn="1"/>
        </p:nvSpPr>
        <p:spPr>
          <a:xfrm>
            <a:off x="11351295" y="-269831"/>
            <a:ext cx="508001" cy="539663"/>
          </a:xfrm>
          <a:prstGeom prst="mathMultiply">
            <a:avLst>
              <a:gd name="adj1" fmla="val 496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.wmf"/><Relationship Id="rId2" Type="http://schemas.openxmlformats.org/officeDocument/2006/relationships/oleObject" Target="../embeddings/oleObject2.bin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wmf"/><Relationship Id="rId2" Type="http://schemas.openxmlformats.org/officeDocument/2006/relationships/oleObject" Target="../embeddings/oleObject3.bin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wmf"/><Relationship Id="rId2" Type="http://schemas.openxmlformats.org/officeDocument/2006/relationships/oleObject" Target="../embeddings/oleObject4.bin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wmf"/><Relationship Id="rId2" Type="http://schemas.openxmlformats.org/officeDocument/2006/relationships/oleObject" Target="../embeddings/oleObject5.bin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1760904" y="1729470"/>
            <a:ext cx="9201150" cy="3659868"/>
            <a:chOff x="1647825" y="1971675"/>
            <a:chExt cx="9201150" cy="3659868"/>
          </a:xfrm>
        </p:grpSpPr>
        <p:sp>
          <p:nvSpPr>
            <p:cNvPr id="8" name="矩形 7"/>
            <p:cNvSpPr/>
            <p:nvPr/>
          </p:nvSpPr>
          <p:spPr>
            <a:xfrm>
              <a:off x="1647825" y="1971675"/>
              <a:ext cx="8896350" cy="3355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800225" y="2124075"/>
              <a:ext cx="8896350" cy="3355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952625" y="2276475"/>
              <a:ext cx="8896350" cy="3355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585995" y="2411515"/>
            <a:ext cx="413072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实验室</a:t>
            </a:r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培训</a:t>
            </a:r>
            <a:endParaRPr lang="zh-CN" altLang="en-US" sz="54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47544" y="3592704"/>
            <a:ext cx="913291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生物反馈仪</a:t>
            </a:r>
            <a:endParaRPr lang="zh-CN" altLang="en-US" sz="54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7881987" y="1636477"/>
            <a:ext cx="80913" cy="516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8176693" y="1597162"/>
            <a:ext cx="80913" cy="516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 flipH="1">
            <a:off x="7615757" y="1615673"/>
            <a:ext cx="80913" cy="516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644369" y="2769568"/>
            <a:ext cx="834730" cy="301204"/>
            <a:chOff x="3546426" y="2713492"/>
            <a:chExt cx="834730" cy="301204"/>
          </a:xfrm>
        </p:grpSpPr>
        <p:sp>
          <p:nvSpPr>
            <p:cNvPr id="17" name="平行四边形 16"/>
            <p:cNvSpPr/>
            <p:nvPr/>
          </p:nvSpPr>
          <p:spPr>
            <a:xfrm>
              <a:off x="3546426" y="2713492"/>
              <a:ext cx="392906" cy="301204"/>
            </a:xfrm>
            <a:prstGeom prst="parallelogram">
              <a:avLst>
                <a:gd name="adj" fmla="val 8895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平行四边形 17"/>
            <p:cNvSpPr/>
            <p:nvPr/>
          </p:nvSpPr>
          <p:spPr>
            <a:xfrm>
              <a:off x="3760219" y="2713492"/>
              <a:ext cx="392906" cy="301204"/>
            </a:xfrm>
            <a:prstGeom prst="parallelogram">
              <a:avLst>
                <a:gd name="adj" fmla="val 913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平行四边形 20"/>
            <p:cNvSpPr/>
            <p:nvPr/>
          </p:nvSpPr>
          <p:spPr>
            <a:xfrm>
              <a:off x="3988250" y="2713492"/>
              <a:ext cx="392906" cy="301204"/>
            </a:xfrm>
            <a:prstGeom prst="parallelogram">
              <a:avLst>
                <a:gd name="adj" fmla="val 865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252776" y="2769568"/>
            <a:ext cx="834730" cy="301204"/>
            <a:chOff x="3546426" y="2713492"/>
            <a:chExt cx="834730" cy="301204"/>
          </a:xfrm>
        </p:grpSpPr>
        <p:sp>
          <p:nvSpPr>
            <p:cNvPr id="36" name="平行四边形 35"/>
            <p:cNvSpPr/>
            <p:nvPr/>
          </p:nvSpPr>
          <p:spPr>
            <a:xfrm>
              <a:off x="3546426" y="2713492"/>
              <a:ext cx="392906" cy="301204"/>
            </a:xfrm>
            <a:prstGeom prst="parallelogram">
              <a:avLst>
                <a:gd name="adj" fmla="val 8895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平行四边形 36"/>
            <p:cNvSpPr/>
            <p:nvPr/>
          </p:nvSpPr>
          <p:spPr>
            <a:xfrm>
              <a:off x="3760219" y="2713492"/>
              <a:ext cx="392906" cy="301204"/>
            </a:xfrm>
            <a:prstGeom prst="parallelogram">
              <a:avLst>
                <a:gd name="adj" fmla="val 913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3988250" y="2713492"/>
              <a:ext cx="392906" cy="301204"/>
            </a:xfrm>
            <a:prstGeom prst="parallelogram">
              <a:avLst>
                <a:gd name="adj" fmla="val 865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5780405" y="5739765"/>
            <a:ext cx="1466850" cy="913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2023</a:t>
            </a:r>
            <a:r>
              <a:rPr lang="zh-CN" altLang="en-US" dirty="0">
                <a:cs typeface="+mn-ea"/>
                <a:sym typeface="+mn-lt"/>
              </a:rPr>
              <a:t>年</a:t>
            </a:r>
            <a:r>
              <a:rPr lang="en-US" altLang="zh-CN" dirty="0">
                <a:cs typeface="+mn-ea"/>
                <a:sym typeface="+mn-lt"/>
              </a:rPr>
              <a:t>11</a:t>
            </a:r>
            <a:r>
              <a:rPr lang="zh-CN" altLang="en-US" dirty="0">
                <a:cs typeface="+mn-ea"/>
                <a:sym typeface="+mn-lt"/>
              </a:rPr>
              <a:t>月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91055" y="925830"/>
            <a:ext cx="8009255" cy="5006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05990" y="997585"/>
            <a:ext cx="7780020" cy="4862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36775" y="953770"/>
            <a:ext cx="7919085" cy="494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82520" y="1108075"/>
            <a:ext cx="7427595" cy="4642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1405" y="1088390"/>
            <a:ext cx="7489190" cy="4681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6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52320" y="901700"/>
            <a:ext cx="8087360" cy="5055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7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62100" y="666115"/>
            <a:ext cx="9068435" cy="566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6445" y="891540"/>
            <a:ext cx="8119110" cy="5074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590" y="1459230"/>
            <a:ext cx="5429885" cy="4071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870" y="1459230"/>
            <a:ext cx="5431790" cy="4072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99310" y="930910"/>
            <a:ext cx="7994015" cy="4996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等腰三角形 27"/>
          <p:cNvSpPr/>
          <p:nvPr/>
        </p:nvSpPr>
        <p:spPr>
          <a:xfrm>
            <a:off x="11023963" y="4568124"/>
            <a:ext cx="881522" cy="75993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727276" y="1163353"/>
            <a:ext cx="881522" cy="75993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79134" y="735038"/>
            <a:ext cx="10285551" cy="5410178"/>
            <a:chOff x="1647825" y="1971675"/>
            <a:chExt cx="9201150" cy="3659868"/>
          </a:xfrm>
        </p:grpSpPr>
        <p:sp>
          <p:nvSpPr>
            <p:cNvPr id="25" name="矩形 24"/>
            <p:cNvSpPr/>
            <p:nvPr/>
          </p:nvSpPr>
          <p:spPr>
            <a:xfrm>
              <a:off x="1647825" y="1971675"/>
              <a:ext cx="8896350" cy="3355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800225" y="2124075"/>
              <a:ext cx="8896350" cy="3355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952625" y="2276475"/>
              <a:ext cx="8896350" cy="3355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539741" y="2001192"/>
            <a:ext cx="1704740" cy="4603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仪器介绍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39741" y="2984961"/>
            <a:ext cx="1704740" cy="4603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讲解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22550" y="2000885"/>
            <a:ext cx="720000" cy="3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目录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等腰三角形 28"/>
          <p:cNvSpPr/>
          <p:nvPr/>
        </p:nvSpPr>
        <p:spPr>
          <a:xfrm>
            <a:off x="197612" y="5765249"/>
            <a:ext cx="881522" cy="75993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0" y="123463"/>
            <a:ext cx="1419856" cy="1419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-997977" y="2638255"/>
            <a:ext cx="1419856" cy="1419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8580255" y="-1125175"/>
            <a:ext cx="1419856" cy="1419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8986655" y="6350803"/>
            <a:ext cx="1419856" cy="1419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11965354" y="2230826"/>
            <a:ext cx="514811" cy="514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11742057" y="2757714"/>
            <a:ext cx="163428" cy="1634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539741" y="3969211"/>
            <a:ext cx="1704740" cy="4603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pPr algn="ctr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案例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讲解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/>
      <p:bldP spid="2" grpId="0" bldLvl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6445" y="831215"/>
            <a:ext cx="8119110" cy="5074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graphicFrame>
        <p:nvGraphicFramePr>
          <p:cNvPr id="1073742861" name="rectole0000000011"/>
          <p:cNvGraphicFramePr/>
          <p:nvPr>
            <p:custDataLst>
              <p:tags r:id="rId1"/>
            </p:custDataLst>
          </p:nvPr>
        </p:nvGraphicFramePr>
        <p:xfrm>
          <a:off x="1905635" y="831215"/>
          <a:ext cx="8380095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261375525" imgH="226780725" progId="StaticDib">
                  <p:embed/>
                </p:oleObj>
              </mc:Choice>
              <mc:Fallback>
                <p:oleObj name="" r:id="rId2" imgW="261375525" imgH="226780725" progId="StaticDib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05635" y="831215"/>
                        <a:ext cx="8380095" cy="50482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graphicFrame>
        <p:nvGraphicFramePr>
          <p:cNvPr id="1073742862" name="rectole0000000012"/>
          <p:cNvGraphicFramePr/>
          <p:nvPr>
            <p:custDataLst>
              <p:tags r:id="rId1"/>
            </p:custDataLst>
          </p:nvPr>
        </p:nvGraphicFramePr>
        <p:xfrm>
          <a:off x="1766570" y="929005"/>
          <a:ext cx="8658860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261375525" imgH="226780725" progId="StaticDib">
                  <p:embed/>
                </p:oleObj>
              </mc:Choice>
              <mc:Fallback>
                <p:oleObj name="" r:id="rId2" imgW="261375525" imgH="226780725" progId="StaticDib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6570" y="929005"/>
                        <a:ext cx="8658860" cy="5000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graphicFrame>
        <p:nvGraphicFramePr>
          <p:cNvPr id="1073742863" name="rectole0000000013"/>
          <p:cNvGraphicFramePr/>
          <p:nvPr>
            <p:custDataLst>
              <p:tags r:id="rId1"/>
            </p:custDataLst>
          </p:nvPr>
        </p:nvGraphicFramePr>
        <p:xfrm>
          <a:off x="1676400" y="857250"/>
          <a:ext cx="8839835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261375525" imgH="226780725" progId="StaticDib">
                  <p:embed/>
                </p:oleObj>
              </mc:Choice>
              <mc:Fallback>
                <p:oleObj name="" r:id="rId2" imgW="261375525" imgH="226780725" progId="StaticDib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6400" y="857250"/>
                        <a:ext cx="8839835" cy="51435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graphicFrame>
        <p:nvGraphicFramePr>
          <p:cNvPr id="1073742860" name="rectole0000000010"/>
          <p:cNvGraphicFramePr/>
          <p:nvPr>
            <p:custDataLst>
              <p:tags r:id="rId1"/>
            </p:custDataLst>
          </p:nvPr>
        </p:nvGraphicFramePr>
        <p:xfrm>
          <a:off x="1677035" y="857250"/>
          <a:ext cx="8838565" cy="5144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261375525" imgH="226780725" progId="StaticDib">
                  <p:embed/>
                </p:oleObj>
              </mc:Choice>
              <mc:Fallback>
                <p:oleObj name="" r:id="rId2" imgW="261375525" imgH="226780725" progId="StaticDib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7035" y="857250"/>
                        <a:ext cx="8838565" cy="514413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graphicFrame>
        <p:nvGraphicFramePr>
          <p:cNvPr id="1073742864" name="rectole0000000014"/>
          <p:cNvGraphicFramePr/>
          <p:nvPr>
            <p:custDataLst>
              <p:tags r:id="rId1"/>
            </p:custDataLst>
          </p:nvPr>
        </p:nvGraphicFramePr>
        <p:xfrm>
          <a:off x="1676400" y="857250"/>
          <a:ext cx="8838565" cy="5144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261375525" imgH="226780725" progId="StaticDib">
                  <p:embed/>
                </p:oleObj>
              </mc:Choice>
              <mc:Fallback>
                <p:oleObj name="" r:id="rId2" imgW="261375525" imgH="226780725" progId="StaticDib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6400" y="857250"/>
                        <a:ext cx="8838565" cy="514413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114669" y="3013844"/>
            <a:ext cx="2519362" cy="53403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案例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PART 03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案例讲解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 descr="95cbfe26c5d8af9819c4a4fd9c0e1a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8680" y="831215"/>
            <a:ext cx="7914005" cy="5580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案例讲解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 descr="11bfcec57cd15629efb0dcc81e02fa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1695450"/>
            <a:ext cx="9179560" cy="289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08375" y="2000250"/>
            <a:ext cx="517588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谢谢各位同学的倾听</a:t>
            </a:r>
            <a:endParaRPr lang="zh-CN" alt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sz="quarter" idx="10"/>
          </p:nvPr>
        </p:nvSpPr>
        <p:spPr>
          <a:xfrm>
            <a:off x="2114550" y="4447540"/>
            <a:ext cx="1310640" cy="281940"/>
          </a:xfrm>
        </p:spPr>
        <p:txBody>
          <a:bodyPr wrap="square">
            <a:no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原理介绍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/>
          </p:nvPr>
        </p:nvSpPr>
        <p:spPr>
          <a:xfrm>
            <a:off x="3517900" y="4447540"/>
            <a:ext cx="1310640" cy="281940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2.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生理指标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/>
          </p:nvPr>
        </p:nvSpPr>
        <p:spPr>
          <a:xfrm>
            <a:off x="2172335" y="3047365"/>
            <a:ext cx="2471420" cy="534035"/>
          </a:xfrm>
        </p:spPr>
        <p:txBody>
          <a:bodyPr wrap="square"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仪器介绍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PART 01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364981" y="1620247"/>
            <a:ext cx="5618711" cy="40403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原理介绍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" name="Rectangle 1"/>
          <p:cNvSpPr/>
          <p:nvPr/>
        </p:nvSpPr>
        <p:spPr>
          <a:xfrm>
            <a:off x="388110" y="1601065"/>
            <a:ext cx="5708653" cy="42809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1"/>
          <a:stretch>
            <a:fillRect/>
          </a:stretch>
        </p:blipFill>
        <p:spPr>
          <a:xfrm>
            <a:off x="6547552" y="1802584"/>
            <a:ext cx="5167160" cy="3858005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702666" y="1841641"/>
            <a:ext cx="5618711" cy="42809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宋体" panose="02010600030101010101" pitchFamily="2" charset="-122"/>
                <a:cs typeface="宋体" panose="02010600030101010101" pitchFamily="2" charset="-122"/>
                <a:sym typeface="+mn-lt"/>
              </a:rPr>
              <a:t>光信号将某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TextBox 9"/>
          <p:cNvSpPr>
            <a:spLocks noChangeArrowheads="1"/>
          </p:cNvSpPr>
          <p:nvPr/>
        </p:nvSpPr>
        <p:spPr bwMode="auto">
          <a:xfrm>
            <a:off x="1654175" y="3183255"/>
            <a:ext cx="3716655" cy="244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dirty="0">
                <a:latin typeface="宋体" panose="02010600030101010101" pitchFamily="2" charset="-122"/>
                <a:cs typeface="宋体" panose="02010600030101010101" pitchFamily="2" charset="-122"/>
                <a:sym typeface="+mn-lt"/>
              </a:rPr>
              <a:t>指利用仪器将人们通常情况下难以意识到的生理活动，记录、保存并转变为直观且容易理解的视觉、听觉形式</a:t>
            </a:r>
            <a:r>
              <a:rPr lang="zh-CN" dirty="0">
                <a:latin typeface="宋体" panose="02010600030101010101" pitchFamily="2" charset="-122"/>
                <a:cs typeface="宋体" panose="02010600030101010101" pitchFamily="2" charset="-122"/>
                <a:sym typeface="+mn-lt"/>
              </a:rPr>
              <a:t>，包括反映自主神经活动、神经肌肉活动</a:t>
            </a:r>
            <a:r>
              <a:rPr lang="zh-CN" dirty="0">
                <a:latin typeface="宋体" panose="02010600030101010101" pitchFamily="2" charset="-122"/>
                <a:cs typeface="宋体" panose="02010600030101010101" pitchFamily="2" charset="-122"/>
                <a:sym typeface="+mn-lt"/>
              </a:rPr>
              <a:t>等等。其中，所使用的仪器就是生物反馈仪，</a:t>
            </a:r>
            <a:r>
              <a:rPr lang="zh-CN" dirty="0">
                <a:latin typeface="宋体" panose="02010600030101010101" pitchFamily="2" charset="-122"/>
                <a:cs typeface="宋体" panose="02010600030101010101" pitchFamily="2" charset="-122"/>
                <a:sym typeface="+mn-lt"/>
              </a:rPr>
              <a:t>其本质就是一个信号</a:t>
            </a:r>
            <a:r>
              <a:rPr lang="zh-CN" dirty="0">
                <a:latin typeface="宋体" panose="02010600030101010101" pitchFamily="2" charset="-122"/>
                <a:cs typeface="宋体" panose="02010600030101010101" pitchFamily="2" charset="-122"/>
                <a:sym typeface="+mn-lt"/>
              </a:rPr>
              <a:t>放大器。</a:t>
            </a:r>
            <a:endParaRPr lang="zh-CN" dirty="0">
              <a:latin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7" name="TextBox 9"/>
          <p:cNvSpPr>
            <a:spLocks noChangeArrowheads="1"/>
          </p:cNvSpPr>
          <p:nvPr/>
        </p:nvSpPr>
        <p:spPr bwMode="auto">
          <a:xfrm>
            <a:off x="938915" y="2114663"/>
            <a:ext cx="4742516" cy="48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2" tIns="60956" rIns="121912" bIns="609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accent1"/>
                </a:solidFill>
                <a:latin typeface="宋体" panose="02010600030101010101" pitchFamily="2" charset="-122"/>
                <a:cs typeface="+mn-ea"/>
                <a:sym typeface="+mn-lt"/>
              </a:rPr>
              <a:t>生物反馈</a:t>
            </a:r>
            <a:endParaRPr lang="en-US" altLang="zh-CN" sz="2400" dirty="0">
              <a:solidFill>
                <a:schemeClr val="accent1"/>
              </a:solidFill>
              <a:latin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9" grpId="0" animBg="1"/>
      <p:bldP spid="3" grpId="0" animBg="1"/>
      <p:bldP spid="5" grpId="0" animBg="1"/>
      <p:bldP spid="6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生理指标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86205" y="1583055"/>
            <a:ext cx="998664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呼吸：需要用束带缠绕被试的腹部或胸部。束带上的传感器会监测被试的呼吸速率和呼吸模式。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脑波：脑电仪（EEG）会通过贴在头皮上的电极片监测被试的脑波。某些脑电波显示不同的精神状态，例如放松、清醒和睡眠。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心率：将电极片放置在被试的胸部、躯干下部或手腕。这些电极片连接到心电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仪（ECG）上，以测量被试的心率和心率变化。还可以用手指上的传感器测量被试的心率。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生理指标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86205" y="1583055"/>
            <a:ext cx="998664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肌肉活动：肌电仪（EMG）使用传感器测量肌肉的收紧程度。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汗腺活动：连接到手指、手掌或手腕的电极片可以测量汗腺活动。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体温：连接到手指或足部的电极片可以测量皮肤血流量。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114669" y="3013844"/>
            <a:ext cx="2519362" cy="53403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PART 02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76400" y="1542415"/>
            <a:ext cx="88842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Infiniti3000A： 计算机、Bioneuro Infiniti编码器、数据采集连按部件、EEG传感器 （2个）、EMG传感器、sSC传感器、TEMP传感器、RESP传感器、BRG传感器、BvP传感器、三角电校片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307" y="247882"/>
            <a:ext cx="7113116" cy="583565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操作讲解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0" y="1037590"/>
            <a:ext cx="3585845" cy="47834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045" y="1564640"/>
            <a:ext cx="5295900" cy="3970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ISPRING_ULTRA_SCORM_COURSE_ID" val="785EC659-D5D8-4AFA-99FA-BF8B8A87A55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OgQ4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oEONIeEoGHCgDAACGDAAAJwAAAHVuaXZlcnNhbC9mbGFzaF9wdWJsaXNoaW5nX3NldHRpbmdzLnhtbNVX3W7aMBS+5yksT70saTu6diihmgpoVVtAhW3tVWViQ6w6dhbbUHq1p9mD7Ul2HAMFtevSH6QNCRGfn+/8n5jw6DYVaMJyzZWM8G51ByMmY0W5HEf4y6C9fYiRNkRSIpRkEZYKo6NGJczsUHCd9JkxIKoRwEhdz0yEE2OyehBMp9Mq11nuuEpYA/i6Gqs0yHKmmTQsDzJBZvBjZhnTeI5QAgC+qZJztUalglDokc4VtYIhTsFzyV1QRLQF0QkOvNiQxDfjXFlJj5VQOcrHwwi/axefhYyHavKUSZcT3QCiI5s6oZQ7L4jo8zuGEsbHCbh7UMNoyqlJIrxXcyggHTxEKbB96MShHCvIgTRz+JQZQokh/ujtGXZr9ILgSXQmScrjAXCQiz/CzcH156te6+LspHN6Peh2zwYnPe9EoROs44TBuqEQHFI2j9nSTkiMIXECfoPOiAjNwmCVtBAbKbnmnDujoRKQ+0IL2igdMtohKVupRv+GyzZI7mI0gkDELMKfck4ERtwQweOlsrZDbbgpqt5elUSABe3J0Hkf35v32YkTkmu26taCo13O48Y3ZQVFM2WR4DcMGYUgfpvCU8LQanHQKFdpQYX2MUgLDhYnnE0ZPSpyOgf8k6ErMJFa0IRezQQz3sJ3y+/QkI1UDriMTKCzgc61x68+CzgjWt+DkoWPW/2zk2br+qTTbF1uuQAJnRAZPxMcCs7SzGwEn8yQVGahB+mIidWsKArltOCVia368jJonlrhy/zWxViB3mBJNmPlOYX5qwelzSZkUgyiG64CGkaQQ0k8JjBiWBdcWlYWMCYSKSlmiMSw1rQb6wlXVgPFD7CH1i/30OsjLovTGFYbWMwpy0tB7uzuva/tfzg4/FivBr9+/Nx+Umm+8HuCOHN+4x8/ufKXa//hNgwDt6UfX9omt//mzu5dtL6WyWundTkoVdJWvxRct4xU97SM1IV/yfRWXjClXIClNPZDBmtJ8JQbRt+yxV7QJq96t/se20ybbDDm14zGfxOyPy2viWv3wjB49OLqOCmXPIVEuJW4vO029ms7cNN8lFWpANr6f4dG5TdQSwMEFAACAAgA6BDjSCkiHkG1AgAAUwoAACEAAAB1bml2ZXJzYWwvZmxhc2hfc2tpbl9zZXR0aW5ncy54bWyVVm1v2yAQ/r5fEWXf6+41m0QjtWkmVerWaq36HdsXGwVDBOd0+fcDDDUkceIGVQrPPQ93HHeXEr1mYv5hMiGF5FI9ASITlbZIwCasvJrmLaIUF4UUCAIvhFQN5dP5x1/uQzLHPKeSW1BjNStaQO9m5j5jJN7Ht5ldQ4JCNhsqdveykhc5LdaVkq0oz4ZW7zagOBNrw7z8OVssBx1wpvEOoUliWv6wa5xko0BrsCF9X9p1VsVpDjx4unSfkZre1enb78m2TDN0sutPdg3JNrSC9yTZPIw5PRXM7DotQPiHhvrls12DVE53oNLDb7/aNaiQm3bzrvCVrGxCU83pR3zTcElL0342qku7zgrshayjs6/g0+PuehuR/Ne474ltVyX5o83r3kCwj55zmKNqgWRh19l0LV8fWjT9AfMV5doQYqgnPZqgH2mrwzEp1vP+wisTZUTyQM94kbxtYNHFGxFTvOcvFjduVMTxvWFRgAq2Howi7MGe+cek9YAZgT3zibMSHgTfHdD3LZ0mPPEN9Y95OvvGCoKabchX2AWr9XRvG1dHrj0QOI0sYa5tOM+sAftqJHNYF1J2EBMRdMsqikyK35aX79xlNMn2DL7SjtcVQYYcjpWbi9EM6fi93D6tRm9Ny7H7Uegv1+0naGb41ZQi0qJuzI+Snk68zjSJScw0O66wU9LQQd2JlYw0zveQqKFqDepZSj7WjZAIeuzxsmutITrJohyQ7HiWiT/kWPpF2+SglubVGOiQ5RTsiDWram7+8IXBK5R7igFrJ8XanCcoe6vLCPBFAFQVdajabtNZmpYj47CF0PsR4K48dDeiTZUOFdw13sMK45LzyKia9KOir5V0hET4Ef6LCSs5eM8youyR5trdLOn8MIT7WJKxHKaZLb54kLm9r6XkYGM/zKAB7T+T/wFQSwMEFAACAAgA6BDjSJNBNSb9AgAAlwsAACYAAAB1bml2ZXJzYWwvaHRtbF9wdWJsaXNoaW5nX3NldHRpbmdzLnhtbM2W3VIaMRSA73mKTDpeyqq11TK7OB3B0akVRmirV07YBDZjNtnmB8SrPk0frE/Skw0gjJaujnTKDAM5yfnOX3KS+OguF2jMtOFKJni3voMRk6miXI4S/KV/sn2IkbFEUiKUZAmWCqOjZi0u3EBwk/WYtbDUIMBI0yhsgjNri0YUTSaTOjeF9rNKOAt8U09VHhWaGSYt01EhyBR+7LRgBs8IFQDwzZWcqTVrNYTiQPqsqBMMcQqeS+6DIuLU5gJHYdWApLcjrZykx0oojfRokOA3J+VnviaQWjxn0qfENEHoxbZBKOXeCSJ6/J6hjPFRBt4e7GM04dRmCd7b9xRYHT2mlOwQOfGUYwUpkHaGz5kllFgShsGeZXfWzAVBRKeS5Dztwwzy4Se41b85ve62L8/PLj7d9Dud8/5ZNzhR6kSrnDhaNRSDQ8rplC3sxMRakmbgN+gMiTAsjpZF82VDJVec82M0UAJSX2phNARPxTTBHzUnAiNuieDpYtYSPWL2hAuIwevu1ofS4gdgiDfNiDZs2dB8xvgsps1vygmKpsohwW8ZsgpBRC6HfxlDy+lGQ63yUiqIscgIThkaczZh9KjM0gz4J0PXYCJ3oAmbrxDMBgvfHb9HAzZUGriMjGGrgpybwK8/C1wQYx6gZO7jVu/8rNW+Obtota+2fICEjolMnwmHErK8sBvhkymSys71IB0pcYaVRaGclnNVYqu/vAyG506EMr92MZbQGyzJZqw8pzB/9aCy2YyMy4PoD1eJhiPIoSSBCRMpHHcuHasKTIlESoopIik0KuOP9ZgrZ0ASDnBAm5d7GPQRl+VoBDcHWNSU6UrInd29t/vv3h8cfmjUo18/fm6vVZq18K4g3lzo4cdrm/iikT/uhnHke+fTbdhq96+6cPey/bVKpi7aV/1KRWr3KuE6VVZ1PlVZdRmuje7SlVHJBWgzo3BsoNEInnPL6GtumhcUfv39G7bFKxV+g1Gs3b7/bxBhtHhurbyv4ujJB2AN5KuP6WbtN1BLAwQUAAIACADoEONIKshEQpQBAAAdBgAAHwAAAHVuaXZlcnNhbC9odG1sX3NraW5fc2V0dGluZ3MuanONlMtuwjAQRfd8ReRuK0SfaburCpUqsahUdlUXThhChGNHtpOSIv69HgMldpyCZ4MvhzsP5NkMInNISqKnaGM/2/u7e7caoKZlBZeuznr0AnWiWD6HWV4AyzkQD6kPP/2Tt0ciZEy4NU2aD7RVLT8i8JsFZaqNlwELGdBUQKsD2ndAW4cS/zid7bvaddQac1JpLfgwFVwD10MuZEEtQy5e7Wk36MGiBnkCXdAUHNPYnj7y6HgXY7S5VBQl5c1UZGKY0HSVSVHxeV/+ZVOCNH/4ageMHuOXiWPHcqXfNBR+4skDRj9ZSlAK9nnvJxhBmNEEWMt3ZM8/qGPcbcij61zl+kA/X2G06ZJmcMaUzECNV4eLMbqchrXeETfXGA7BaAOyYzW+xXBAUVblOaVJkeFEOmh35n8oE3Se82yfeoQR5LBYtO2b3rFRW/6YOE9IeE9oGXp9Rd/m8MHQu9fBp6u8vNOQHQuJPJBDBLSybwdZQ6cY7e8RvH9GhGpN02Vh1oNZjWYMVK5AzoRgpvqvU3X6uQbbX1BLAwQUAAIACACTuC1J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CTuC1JsO1dV24AAAB2AAAAHAAAAHVuaXZlcnNhbC9sb2NhbF9zZXR0aW5ncy54bWwNzD0OwjAMQOG9p7C8l5+NoWk3NhAS5QBWY1Akx0aJheD2eHvDpzct3yrw4daLacLj7oDAulku+kr4WM/jCaE7aSYx5YRqCMs8TGIbyZ3dA3Z4C/24rVwjnK9UQ94ad1YnjzOMcInns3DG/Tz8AV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TuC1JF6nhQW8BAAD7AgAAKQAAAHVuaXZlcnNhbC9za2luX2N1c3RvbWl6YXRpb25fc2V0dGluZ3MueG1sjVLbatwwEH3PV4j8wEoa3Qzugm4ufklCspBnd60W00QulkJL0cdXTrJsttnQap5mzpkzzOi06fsU7VPK8+P0e8jTHO9CzlP8lrYXCLX7+WFebpaQQk6bY+V+iuP8s49f57VWqykPcRyW0a5o2mLUPT+kpFZO1YwZRpFknnqFnOe2Yg24BmzFHCW23fwl8aK7hH2I+bxquzlB3zf0MYUl93EMv7Zwyn4LnW7weRnGqfLSVrA1ymFqcWwNxAiX3BeqAUAgyx1xuEjZSE2Qx4xjKEZRoIAI56QRhUjKoWZdI6oK841ATDJGXaGe1m6ktXHUFgkNIbpO86qxpeuMxBgRQoC5wgV0BqPKhqqhQa0HBAcGRNFGEwWos53pWPHOC8uRol5gXJgxgPHxuMft3p7rWP3vdQ7n/Ifg2S84i67e2pwxV7t/WpZK3oXHHw9DDujLkEI/frq8ufV3/mqnd/311eWrN599fGCuhq2bf+jvP1BLAwQUAAIACACUuC1JHJprY8cOAACQGwAAFwAAAHVuaXZlcnNhbC91bml2ZXJzYWwucG5n7Vl7WJJ337/VylZpNNsszx322LOcztQyTdRlmU9qK13OI5WZ4QHTRMQD2LYn3dLYVkF5wMrCM8xMUfDUKqlpUiqS0S0VIcmtqDFEQOC9se169+/773v5x31xfz/A9/f5nr/3df/4dWig2SqrVQAAmAUdCDgCACYIADD+YeUKGKHgX9rAH0ZnjwR+BdAHbCZgYVmif4g/ADSRVi8cXw7LH505EHkWAMzvGy4jTlrNSQCw/iwowD88O24K5F7YKrblzGrLFkzem779/K1D3IOyA3tqr/98LOBXm4Dl/us/VdwKePBqX8DTvR+HI9avCwjonDdZxi97VpP53lb+zq1FKNP92X+XPST/PNu1OfabWNAD5HHZrMS5waTSLtV4Ga+6ksBSz4tIpA7lWC4A9Cx3y7n+4rrVcSrBvIjrq++I3QgAbc/rPunNXI+IoMegLZcBwDbemkCjWRAnbFkNW9BfZ+vMk5SyrsH3zUmFB+3zZvy9LQDg2NGpM7VlRgDwdB3sEr9gP/h7VyNYfrAM1oGwWAKXwCVwCVwCl8AlcAlcApfAJfD/N+is1Qj1cfDd1v+jIu/DfnlaBb+eEpeDVjyPJzXqFiS+DFmXRgaFgnRWPtYbmstSmgAFlf0iNiYFGzc85eLSMfN7aHxPVOvIRgjHz4choWRDtqRg/s0Fl6PEBZG9wDq3s04QzWSzfQHAEnSszMsAqeuRJVYmI/mQTN5A3p0mEgRogy9puusrTN5cS6Si014p6BgcjhgKqSSVvoNPolnwY1OEPXFh9huKHkLpo3zU76oCqTnS2vrxZt9pmB9XoxNTUMidabr24Qx5R6S2vzcDRVCJm/Ci939KWDLXjE8Fz1tfonTvKSVK+d1xt+jE2c3YQdxG0LxAJN0KRdoU0iMOIVUnc7sTW4KZsk01lVORlQeEux0Gkit4UzIZFz3sN3neGuNpdRkrp2A6FSP1zvXzNX3Jv0URNAKhXX6sM4cw3MU4U5NP4NjiFmzWeRyw973wni3UYlIXeDmKlpFGcW9HTszw9Y7xkmkJ1huMf+vU2oRuZzGwWsW3dJU8JzFBOB0zgnU0DWSavGrzej3zdO/aFs6vewdBZSRzYFNt5WwkNebFbgeWNTYuUym5ldTzjUm7OsrkDuZapBmSfS+2Ip1qmoqNfaxIz2kRSu5lV+QzTtdMU76f/OmhOpKn/CRflLjT+KRTBKlw9mK42SMJbjVBXia8u25HQ25xeaY11r5XWUau1+yx42pWFaFEFX1vY/cbqOTw73iftymVdXFZWPMQbQNbQ/jY+M0PvYE+g0ZEMz+J/yuvsXPzimHuSVVz/bms/Njzsfm+Y7Y1/roNPXy/PKewXtGNFZI+nIVUWEZohey2OIL781GkodS+kp+vungna/YIkMM7Wancl+YFqOFEEVvE2SSV6RuiJU+Hod8jtcgfCjxvu16Fxp9I10znrWgL+34knVymhQhZWxzI30+oCbtXusSrjsckMhdajdQsziM08xdn5tRcxX5l3stCjKAZU5H/rtUHGhmFBeA2ciDjUbfyt+Gp7w1urSPtwCqJEcZvLvceo5ftijZ/dcrjdIPqzWs+TztJT/DL5KOWBdAFcw3RifYwRRZ2JIQIR/yF2AJsNfpjk37wTLXAFD5h7zfEulaBKRuBqHZfcRbsuIEkw4H5qVA9iVeO4ubqkefdAwUL3gisav7qkWtE0xNH+0gk4Mqs5iPsaBv9+NC0X0pOcXmW9UQG38uBSlBP8HKnO5lwopNC95yW/c0ePgjjFbLnMmwHo1uXk9vveRIkXMVCNneYQgIbXFub/Cmi798VOCtQu7txq8Pn5iNafL/V5YuoOFuyifdc1dxZs1scLo3w6ZaPkwrifCmrOtbht2yTQhtOc6FhRb+J3OouF3IynW1OJf1yKaXKjsJ+SU7+BLHWd2FG2sxFavTN2uqJKxFxaApIW/RJGZZ5myZ7P5iaO9LYXB7KWnsKbD13IVVIXC7L4U1dMHi4ntOD1kVVwjG0Ki45N+oF271GVHXwoIBOag7TsJCbw/d/WYz3OG0vlzbo2/J0n0nXWca3qxJ3rdBg8fmguyejMheH3z2xU+oVeHkrMyHsQflRZZ4TFmBniP/QV07UV02zcQ5xebMPq/BYFc2ya9FN2CRvbHSSdJzB7sgUULGQU3Val2p8G52VEGZgOOVOvNMSmuLEY3PiCZ0X++XS59p5EQmFdSqjXOO5EmICleYpsRFP6hl9eEGm5gRsXQhIZpHkCaKdI9oaIh++cEmEqW41YYx0m850ZvBv4ituX5q88Nq9e+0mh4JOiEpKWPM0uc7kODO4lrTzyVB0WifPnM5O5ZL7GGGmb616SGjqLp1PV9ZiWvWGK1ODsdY7lw/tNPCrR2rGbLcfgWiuRfR4Cav2okhAr46zSNJ56pxJRBEodfUU7mP6ngK9BMVouwf85NG80QUvZnkSoZPMc7ef3v6vJCtN/NDdiRa39EFhIQLRM4blcry2u9Gs3HF9ayCa+FyzYC4lLgs9dDcGo3sxYciwWnR5epkypPMY1X0zK9XEckgz3S20c8w6PLRhmLyqUHVnHULe1L5CI6oYd51hoLuot9M3JyDZKGgknPMAPxrOPLTIp1YmbEuJ9StWVTSFgtNeY6SCqPODz7vL5sCg4fgqgWPZypXHplkSUXbEDfOOshWPRMH9V6U9UaYC2Zpw5tRohmqUhu6f/ssv5DQ+P7KWxRDfsk+QtprFBCfORlCSoszjOGxjRb4lQmyvn+c8E8d/HTtE85/x3O7L+b3oirhpB2/qEpx8O+XuMnmQ8c1irScZJbt/h1FQw9nPPLRz3Qd/uPJWH9xFvOo7GDZEaz4EtiaCXvf/cbaXYnPOYPY2QzxqvfdP1tG8VvD9Wou/rLGw9SDavRoB2pwoG/lDIfLr+I5k14vn4gs6GbiTbGxrba0sGWxlEbEnkmP9nKoTlhWfrkMTAuNbGQXbQORogF/KzOtCezo1+82PVaYPGpzr8aBXDw92yVVWs1NzqS/hcUowmHF7scKeu5eoQH4ocyqSGVp30R8UV2AEPQ+HbbdktWCsuoE9K9riZ1BhZg2QrUT13MOZcW4mhYA7/kNgfiM2+cVcOj+Elb8Dbh40GgsUEfjaGEuEXOvUdylRHkhJ0u1JQyD0zeWD+OpnYGXoQ3+fb4l6jZChU/O76Xb4t7/E22W/OsdLZYJZd4t/LpgyMCSbPsP2XggKARcWi94tpbR3QZZcbeDqeNiFqjBuzos4AbLXG7w24aTjT5SO4xx6HfAbTF6mnzi9hkbhqEpbzb7jbFR5jZeQXL7QH3nm/DfFdN9etlgxXdrbtVFP5UP99lAjWqclHZ8UNpsX5aRkak5aGDXN8CJQjbIO+UDVgRpTqRfFBYWMopEbsSzImDDoY8/xx4LRLQdFU5D6xROXv2Pa/nKhZWixST3Jfl2DvlikjtLHOaMWszyZ0TmymOW0e9AOhz88s1z0q8J2rKQKHx9AbR+ZmHts6HOlvdqrQv8aNKVgA9GzilxxH43POI0yOkwqwVSmbHb4VGp7PlfWXl1yPvSLaCiTv3zhVi5ygIg+TWiaGD6bGgxGXrthcFG120BpyT/r/mM5st6SolZm35OSp+H8jiH5zH2b23CAdxc982L5g/n5wyFwbofZsqUscm9OQof86zA1RuEF6uCunxI2lFcm4dcl+PUr02v8arRhmpvDypaBNmGfxSnNyqKc4ExNvLWRa60+oB5Z6m761ZvxsrQ4rXaaiOqUD3iXu3F9lC+fBfK+ZZifAeUJlqC8qT+RMrIvwIfT69DehVEvZ33opVI/n1bBExQOv9gmgp6scz0E3jEEGIIY3chZl00UqzaM1SM+tO+LME6t6r0Vgi8WeaKEDDdGhIk0XbUhpjL8Q7ManoqSkdTbwmKRYz41KhHSibej5ZBUI37clO6jsPJ0ttYo77p6DMffsLMAdc/3+wVLKVUQzm7cc5vivlbiq8ff6kINdOt1mggliEN5+4nVfLPS3fTcrsmbuUiy14aL/jkh2Nbb1Pj788HvrkpVI7Hcp4thD7KNgY6BT+pr/5oHkzfnnmRIyRDs8pTEWb1/eSDYZRikrMVBavkjPEj5X+GIp2BR8yySs9u8biXFZICVEkcb07VP0MroURflN6y/PBujzBvdp8yzkTYMzhdPsmo3x3fYdgQZqnUAuXjQLfIzDxpmFJ7YLp1/HvnHxE6k4mng2n8bubYrRqJJ//WfWFGe0P6yZNfYc2eOgvG/qst513Sr5KotIR68bqjxxZ+N0D9WmqCGC4WlLDE71eRyoV1OjQ/Gpg5j3w/vad9oebcvETLRCISFUbor1uTURYjqwn5HJWk++GPtYmXAgvV1eHJaVqvzi+S0D5uM4rFj5V3NMUvjE4P5P9QikztszowkyHcgf8/s+lvPvEfcrSRrWAXGtMdF6jYDzooQ8Bo10ni2KI6oVczppv8Dh47blNUdoJXWM3R7njdMU+QQpQbitg98f2SAhOnpTzeknCKyT7YbT/6Ve5ZlC3C0VpwqyB8nhJkVjjuhLLPM4T20fxS5NVE0li0qqbo3uAPR2i4mRx+Fd5EUb0+xes6Q0R7fjrexZaz6/K7JE8K0K3ws/69tsr5iTl/YNvaZfuh95MIhkN98SUdcC03aICQt4UNS9X173W8K4g0qD14FcLEGQyia7F/qoJdieTlsWLoGWZve+Fl8z16C4yl7xyswG/m8gyCBk6+eqA7sXj1b7autNTv/+r24L7BveFEHAEj8K7I9HxQd4BQUWh3GVs6lH0FLCrZpvM62rnXcbR3h/3X32sP2YA2jLzt75p4pCfnisPyBCXBm5cDQvHMTtGHmplAfW77Nwfknflzu1LtpLr8SV8FL8GBEmwKA+bUC+InthLExABR9tBIAHLImBGndqYl/vSAy1Ac60fgvAd5mpoIBoCCy5f5tnv5f01/BvyoLdxvOXI/wyNdrlVPfAUDPw6ONX9IqTW7S7AnzxxWGt03b4cdBy4Mt/h6/uwwlKVDvc3a85TifcIT/DATtCw2gf3Xsu/8BUEsDBBQAAgAIAJS4LUm86NwPSQAAAGoAAAAbAAAAdW5pdmVyc2FsL3VuaXZlcnNhbC5wbmcueG1ss7GvyM1RKEstKs7Mz7NVMtQzULK34+WyKShKLctMLVeoAIoZ6RlAgJJCJSq3PDOlJMNWydzMACGWkZqZnlFiq2RqjhDUBxoJAFBLAQIAABQAAgAIAOgQ40gVDq0oZAQAAAcRAAAdAAAAAAAAAAEAAAAAAAAAAAB1bml2ZXJzYWwvY29tbW9uX21lc3NhZ2VzLmxuZ1BLAQIAABQAAgAIAOgQ40h4SgYcKAMAAIYMAAAnAAAAAAAAAAEAAAAAAJ8EAAB1bml2ZXJzYWwvZmxhc2hfcHVibGlzaGluZ19zZXR0aW5ncy54bWxQSwECAAAUAAIACADoEONIKSIeQbUCAABTCgAAIQAAAAAAAAABAAAAAAAMCAAAdW5pdmVyc2FsL2ZsYXNoX3NraW5fc2V0dGluZ3MueG1sUEsBAgAAFAACAAgA6BDjSJNBNSb9AgAAlwsAACYAAAAAAAAAAQAAAAAAAAsAAHVuaXZlcnNhbC9odG1sX3B1Ymxpc2hpbmdfc2V0dGluZ3MueG1sUEsBAgAAFAACAAgA6BDjSCrIREKUAQAAHQYAAB8AAAAAAAAAAQAAAAAAQQ4AAHVuaXZlcnNhbC9odG1sX3NraW5fc2V0dGluZ3MuanNQSwECAAAUAAIACACTuC1JPTwv0cEAAADlAQAAGgAAAAAAAAABAAAAAAASEAAAdW5pdmVyc2FsL2kxOG5fcHJlc2V0cy54bWxQSwECAAAUAAIACACTuC1JsO1dV24AAAB2AAAAHAAAAAAAAAABAAAAAAALEQAAdW5pdmVyc2FsL2xvY2FsX3NldHRpbmdzLnhtbFBLAQIAABQAAgAIAESUV0cjtE77+wIAALAIAAAUAAAAAAAAAAEAAAAAALMRAAB1bml2ZXJzYWwvcGxheWVyLnhtbFBLAQIAABQAAgAIAJO4LUkXqeFBbwEAAPsCAAApAAAAAAAAAAEAAAAAAOAUAAB1bml2ZXJzYWwvc2tpbl9jdXN0b21pemF0aW9uX3NldHRpbmdzLnhtbFBLAQIAABQAAgAIAJS4LUkcmmtjxw4AAJAbAAAXAAAAAAAAAAAAAAAAAJYWAAB1bml2ZXJzYWwvdW5pdmVyc2FsLnBuZ1BLAQIAABQAAgAIAJS4LUm86NwPSQAAAGoAAAAbAAAAAAAAAAEAAAAAAJIlAAB1bml2ZXJzYWwvdW5pdmVyc2FsLnBuZy54bWxQSwUGAAAAAAsACwBJAwAAFCYAAAAA"/>
  <p:tag name="ISPRING_PRESENTATION_TITLE" val="25691"/>
  <p:tag name="KSO_WPP_MARK_KEY" val="f7f7b16e-9660-4467-8030-b274317a6306"/>
  <p:tag name="COMMONDATA" val="eyJoZGlkIjoiMzc2MWRkNDNlYTdhNDFjM2Y0MmVlZTQzYWMzODdhZTI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PPT 单色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3F3F3F"/>
      </a:accent2>
      <a:accent3>
        <a:srgbClr val="7F7F7F"/>
      </a:accent3>
      <a:accent4>
        <a:srgbClr val="A5A5A5"/>
      </a:accent4>
      <a:accent5>
        <a:srgbClr val="BFBFBF"/>
      </a:accent5>
      <a:accent6>
        <a:srgbClr val="D8D8D8"/>
      </a:accent6>
      <a:hlink>
        <a:srgbClr val="7F7F7F"/>
      </a:hlink>
      <a:folHlink>
        <a:srgbClr val="7F7F7F"/>
      </a:folHlink>
    </a:clrScheme>
    <a:fontScheme name="coy4frq3">
      <a:majorFont>
        <a:latin typeface="Arial"/>
        <a:ea typeface="字魂59号-创粗黑"/>
        <a:cs typeface=""/>
      </a:majorFont>
      <a:minorFont>
        <a:latin typeface="Arial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707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WPS 演示</Application>
  <PresentationFormat>宽屏</PresentationFormat>
  <Paragraphs>102</Paragraphs>
  <Slides>29</Slides>
  <Notes>30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字魂59号-创粗黑</vt:lpstr>
      <vt:lpstr>微软雅黑</vt:lpstr>
      <vt:lpstr>Arial Unicode MS</vt:lpstr>
      <vt:lpstr>Calibri</vt:lpstr>
      <vt:lpstr>Office 主题</vt:lpstr>
      <vt:lpstr>StaticDib</vt:lpstr>
      <vt:lpstr>StaticDib</vt:lpstr>
      <vt:lpstr>StaticDib</vt:lpstr>
      <vt:lpstr>StaticDib</vt:lpstr>
      <vt:lpstr>StaticDib</vt:lpstr>
      <vt:lpstr>PowerPoint 演示文稿</vt:lpstr>
      <vt:lpstr>PowerPoint 演示文稿</vt:lpstr>
      <vt:lpstr>PowerPoint 演示文稿</vt:lpstr>
      <vt:lpstr>原理介绍</vt:lpstr>
      <vt:lpstr>生理指标</vt:lpstr>
      <vt:lpstr>生理指标</vt:lpstr>
      <vt:lpstr>PowerPoint 演示文稿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操作讲解</vt:lpstr>
      <vt:lpstr>PowerPoint 演示文稿</vt:lpstr>
      <vt:lpstr>案例讲解</vt:lpstr>
      <vt:lpstr>案例讲解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25691</dc:title>
  <dc:creator>米果儿设计工作室</dc:creator>
  <dc:subject>MiGOUppt.taobao.com</dc:subject>
  <cp:lastModifiedBy>412教室</cp:lastModifiedBy>
  <cp:revision>145</cp:revision>
  <dcterms:created xsi:type="dcterms:W3CDTF">2016-03-23T02:00:00Z</dcterms:created>
  <dcterms:modified xsi:type="dcterms:W3CDTF">2023-11-01T09:56:47Z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F119251C408B48739B2939412AB1D9D4_13</vt:lpwstr>
  </property>
  <property fmtid="{D5CDD505-2E9C-101B-9397-08002B2CF9AE}" pid="3" name="KSOProductBuildVer">
    <vt:lpwstr>2052-12.1.0.15712</vt:lpwstr>
  </property>
</Properties>
</file>