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autoCompressPictures="0">
  <p:sldMasterIdLst>
    <p:sldMasterId id="2147483648" r:id="rId1"/>
  </p:sldMasterIdLst>
  <p:notesMasterIdLst>
    <p:notesMasterId r:id="rId7"/>
  </p:notesMasterIdLst>
  <p:sldIdLst>
    <p:sldId id="256" r:id="rId3"/>
    <p:sldId id="259" r:id="rId4"/>
    <p:sldId id="3235" r:id="rId5"/>
    <p:sldId id="260" r:id="rId6"/>
    <p:sldId id="269" r:id="rId8"/>
    <p:sldId id="3244" r:id="rId9"/>
    <p:sldId id="3245" r:id="rId10"/>
    <p:sldId id="3246" r:id="rId11"/>
    <p:sldId id="3248" r:id="rId12"/>
    <p:sldId id="3247" r:id="rId13"/>
    <p:sldId id="3295" r:id="rId14"/>
    <p:sldId id="268" r:id="rId15"/>
    <p:sldId id="3279" r:id="rId16"/>
    <p:sldId id="277" r:id="rId17"/>
    <p:sldId id="273" r:id="rId18"/>
    <p:sldId id="278" r:id="rId19"/>
    <p:sldId id="284" r:id="rId20"/>
    <p:sldId id="3250" r:id="rId21"/>
    <p:sldId id="282" r:id="rId22"/>
    <p:sldId id="285" r:id="rId23"/>
    <p:sldId id="3263" r:id="rId24"/>
    <p:sldId id="3260" r:id="rId25"/>
    <p:sldId id="3262" r:id="rId26"/>
    <p:sldId id="3259" r:id="rId27"/>
    <p:sldId id="3256" r:id="rId28"/>
    <p:sldId id="3258" r:id="rId29"/>
    <p:sldId id="3261" r:id="rId30"/>
    <p:sldId id="286" r:id="rId31"/>
    <p:sldId id="3231" r:id="rId32"/>
    <p:sldId id="3232" r:id="rId33"/>
    <p:sldId id="3233" r:id="rId34"/>
    <p:sldId id="266" r:id="rId35"/>
    <p:sldId id="3236" r:id="rId36"/>
    <p:sldId id="3237" r:id="rId37"/>
    <p:sldId id="3238" r:id="rId38"/>
    <p:sldId id="3239" r:id="rId39"/>
    <p:sldId id="3243" r:id="rId40"/>
    <p:sldId id="3240" r:id="rId41"/>
    <p:sldId id="3241" r:id="rId42"/>
    <p:sldId id="3265" r:id="rId43"/>
    <p:sldId id="3296" r:id="rId44"/>
    <p:sldId id="3297" r:id="rId45"/>
    <p:sldId id="3282" r:id="rId46"/>
    <p:sldId id="3359" r:id="rId47"/>
    <p:sldId id="3360" r:id="rId48"/>
    <p:sldId id="3361" r:id="rId49"/>
    <p:sldId id="3362" r:id="rId50"/>
    <p:sldId id="3363" r:id="rId51"/>
    <p:sldId id="3364" r:id="rId52"/>
    <p:sldId id="3365" r:id="rId53"/>
    <p:sldId id="258" r:id="rId54"/>
  </p:sldIdLst>
  <p:sldSz cx="12192000" cy="6858000"/>
  <p:notesSz cx="6858000" cy="9144000"/>
  <p:custDataLst>
    <p:tags r:id="rId58"/>
  </p:custDataLst>
  <p:defaultTextStyle>
    <a:defPPr>
      <a:defRPr lang="zh-CN"/>
    </a:defPPr>
    <a:lvl1pPr algn="l" rtl="0" eaLnBrk="0" fontAlgn="base" hangingPunct="0">
      <a:spcBef>
        <a:spcPct val="0"/>
      </a:spcBef>
      <a:spcAft>
        <a:spcPct val="0"/>
      </a:spcAft>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457200" algn="l" rtl="0" eaLnBrk="0" fontAlgn="base" hangingPunct="0">
      <a:spcBef>
        <a:spcPct val="0"/>
      </a:spcBef>
      <a:spcAft>
        <a:spcPct val="0"/>
      </a:spcAft>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914400" algn="l" rtl="0" eaLnBrk="0" fontAlgn="base" hangingPunct="0">
      <a:spcBef>
        <a:spcPct val="0"/>
      </a:spcBef>
      <a:spcAft>
        <a:spcPct val="0"/>
      </a:spcAft>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371600" algn="l" rtl="0" eaLnBrk="0" fontAlgn="base" hangingPunct="0">
      <a:spcBef>
        <a:spcPct val="0"/>
      </a:spcBef>
      <a:spcAft>
        <a:spcPct val="0"/>
      </a:spcAft>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1828800" algn="l" rtl="0" eaLnBrk="0" fontAlgn="base" hangingPunct="0">
      <a:spcBef>
        <a:spcPct val="0"/>
      </a:spcBef>
      <a:spcAft>
        <a:spcPct val="0"/>
      </a:spcAft>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286000" algn="l" defTabSz="914400" rtl="0" eaLnBrk="1" latinLnBrk="0" hangingPunct="1">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743200" algn="l" defTabSz="914400" rtl="0" eaLnBrk="1" latinLnBrk="0" hangingPunct="1">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200400" algn="l" defTabSz="914400" rtl="0" eaLnBrk="1" latinLnBrk="0" hangingPunct="1">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657600" algn="l" defTabSz="914400" rtl="0" eaLnBrk="1" latinLnBrk="0" hangingPunct="1">
      <a:defRPr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p:defaultTextStyle>
  <p:extLst>
    <p:ext uri="{EFAFB233-063F-42B5-8137-9DF3F51BA10A}">
      <p15:sldGuideLst xmlns:p15="http://schemas.microsoft.com/office/powerpoint/2012/main">
        <p15:guide id="1" orient="horz" pos="2144" userDrawn="1">
          <p15:clr>
            <a:srgbClr val="A4A3A4"/>
          </p15:clr>
        </p15:guide>
        <p15:guide id="2" pos="3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B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8122" autoAdjust="0"/>
  </p:normalViewPr>
  <p:slideViewPr>
    <p:cSldViewPr showGuides="1">
      <p:cViewPr varScale="1">
        <p:scale>
          <a:sx n="84" d="100"/>
          <a:sy n="84" d="100"/>
        </p:scale>
        <p:origin x="542" y="86"/>
      </p:cViewPr>
      <p:guideLst>
        <p:guide orient="horz" pos="2144"/>
        <p:guide pos="382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8" Type="http://schemas.openxmlformats.org/officeDocument/2006/relationships/tags" Target="tags/tag4.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lstStyle/>
          <a:p>
            <a:pPr lvl="0"/>
            <a:r>
              <a:rPr lang="zh-CN" altLang="zh-CN" noProof="0">
                <a:sym typeface="等线" panose="02010600030101010101" pitchFamily="2" charset="-122"/>
              </a:rPr>
              <a:t>Click to edit Master text styles</a:t>
            </a:r>
            <a:endParaRPr lang="zh-CN" altLang="zh-CN" noProof="0">
              <a:sym typeface="等线" panose="02010600030101010101" pitchFamily="2" charset="-122"/>
            </a:endParaRPr>
          </a:p>
          <a:p>
            <a:pPr lvl="1"/>
            <a:r>
              <a:rPr lang="zh-CN" altLang="zh-CN" noProof="0">
                <a:sym typeface="等线" panose="02010600030101010101" pitchFamily="2" charset="-122"/>
              </a:rPr>
              <a:t>Second level</a:t>
            </a:r>
            <a:endParaRPr lang="zh-CN" altLang="zh-CN" noProof="0">
              <a:sym typeface="等线" panose="02010600030101010101" pitchFamily="2" charset="-122"/>
            </a:endParaRPr>
          </a:p>
          <a:p>
            <a:pPr lvl="2"/>
            <a:r>
              <a:rPr lang="zh-CN" altLang="zh-CN" noProof="0">
                <a:sym typeface="等线" panose="02010600030101010101" pitchFamily="2" charset="-122"/>
              </a:rPr>
              <a:t>Third level</a:t>
            </a:r>
            <a:endParaRPr lang="zh-CN" altLang="zh-CN" noProof="0">
              <a:sym typeface="等线" panose="02010600030101010101" pitchFamily="2" charset="-122"/>
            </a:endParaRPr>
          </a:p>
          <a:p>
            <a:pPr lvl="3"/>
            <a:r>
              <a:rPr lang="zh-CN" altLang="zh-CN" noProof="0">
                <a:sym typeface="等线" panose="02010600030101010101" pitchFamily="2" charset="-122"/>
              </a:rPr>
              <a:t>Fourth level</a:t>
            </a:r>
            <a:endParaRPr lang="zh-CN" altLang="zh-CN" noProof="0">
              <a:sym typeface="等线" panose="02010600030101010101" pitchFamily="2" charset="-122"/>
            </a:endParaRPr>
          </a:p>
          <a:p>
            <a:pPr lvl="4"/>
            <a:r>
              <a:rPr lang="zh-CN" altLang="zh-CN" noProof="0">
                <a:sym typeface="等线" panose="02010600030101010101" pitchFamily="2" charset="-122"/>
              </a:rPr>
              <a:t>Fifth level</a:t>
            </a:r>
            <a:endParaRPr lang="zh-CN" altLang="zh-CN" noProof="0">
              <a:sym typeface="等线" panose="02010600030101010101" pitchFamily="2" charset="-122"/>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indent="228600" algn="l" rtl="0" eaLnBrk="0" fontAlgn="base" hangingPunct="0">
      <a:spcBef>
        <a:spcPct val="0"/>
      </a:spcBef>
      <a:spcAft>
        <a:spcPct val="0"/>
      </a:spcAft>
      <a:defRPr sz="1200"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indent="457200" algn="l" rtl="0" eaLnBrk="0" fontAlgn="base" hangingPunct="0">
      <a:spcBef>
        <a:spcPct val="0"/>
      </a:spcBef>
      <a:spcAft>
        <a:spcPct val="0"/>
      </a:spcAft>
      <a:defRPr sz="1200"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indent="685800" algn="l" rtl="0" eaLnBrk="0" fontAlgn="base" hangingPunct="0">
      <a:spcBef>
        <a:spcPct val="0"/>
      </a:spcBef>
      <a:spcAft>
        <a:spcPct val="0"/>
      </a:spcAft>
      <a:defRPr sz="1200"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indent="914400" algn="l" rtl="0" eaLnBrk="0" fontAlgn="base" hangingPunct="0">
      <a:spcBef>
        <a:spcPct val="0"/>
      </a:spcBef>
      <a:spcAft>
        <a:spcPct val="0"/>
      </a:spcAft>
      <a:defRPr sz="1200" kern="1200">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dpi.com/1660-4601/19/7/4217" TargetMode="External"/><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1200" dirty="0"/>
              <a:t>连续波（ </a:t>
            </a:r>
            <a:r>
              <a:rPr lang="en-US" altLang="zh-CN" sz="1200" dirty="0"/>
              <a:t>CW</a:t>
            </a:r>
            <a:r>
              <a:rPr lang="zh-CN" altLang="en-US" sz="1200" dirty="0"/>
              <a:t>） </a:t>
            </a:r>
            <a:r>
              <a:rPr lang="en-US" altLang="zh-CN" sz="1200" dirty="0" err="1"/>
              <a:t>fNIRS</a:t>
            </a:r>
            <a:r>
              <a:rPr lang="zh-CN" altLang="en-US" sz="1200" dirty="0"/>
              <a:t>仪器， 它使用连续发射的近红外光 ， 并通过估计输入（ </a:t>
            </a:r>
            <a:r>
              <a:rPr lang="en-US" altLang="zh-CN" sz="1200" dirty="0"/>
              <a:t>IIN</a:t>
            </a:r>
            <a:r>
              <a:rPr lang="zh-CN" altLang="en-US" sz="1200" dirty="0"/>
              <a:t>） 和输出（ </a:t>
            </a:r>
            <a:r>
              <a:rPr lang="en-US" altLang="zh-CN" sz="1200" dirty="0"/>
              <a:t>IOUT</a:t>
            </a:r>
            <a:r>
              <a:rPr lang="zh-CN" altLang="en-US" sz="1200" dirty="0"/>
              <a:t>） 的光的比率来测量由组织散射和吸收引起的光衰减（ </a:t>
            </a:r>
            <a:r>
              <a:rPr lang="en-US" altLang="zh-CN" sz="1200" dirty="0"/>
              <a:t>A</a:t>
            </a:r>
            <a:r>
              <a:rPr lang="zh-CN" altLang="en-US" sz="1200" dirty="0"/>
              <a:t>） 。通过从后面的衰减测量值中减去第一个衰减测量值来估计衰减量（ </a:t>
            </a:r>
            <a:r>
              <a:rPr lang="en-US" altLang="zh-CN" sz="1200" dirty="0"/>
              <a:t>ΔA</a:t>
            </a:r>
            <a:r>
              <a:rPr lang="zh-CN" altLang="en-US" sz="1200" dirty="0"/>
              <a:t>） 的变化并用于推导</a:t>
            </a:r>
            <a:r>
              <a:rPr lang="en-US" altLang="zh-CN" sz="1200" dirty="0"/>
              <a:t>HbO2</a:t>
            </a:r>
            <a:r>
              <a:rPr lang="zh-CN" altLang="en-US" sz="1200" dirty="0"/>
              <a:t>和</a:t>
            </a:r>
            <a:r>
              <a:rPr lang="en-US" altLang="zh-CN" sz="1200" dirty="0" err="1"/>
              <a:t>HbR</a:t>
            </a:r>
            <a:r>
              <a:rPr lang="zh-CN" altLang="en-US" sz="1200" dirty="0"/>
              <a:t>浓度的变化。 这假设： </a:t>
            </a:r>
            <a:r>
              <a:rPr lang="en-US" altLang="zh-CN" sz="1200" dirty="0"/>
              <a:t>ΔA</a:t>
            </a:r>
            <a:r>
              <a:rPr lang="zh-CN" altLang="en-US" sz="1200" dirty="0"/>
              <a:t>只取决于血氧依赖的血红蛋白发色团的吸收变化，其他因素在测量期间不太可能发生显著变化。该方法通常被称为修正的</a:t>
            </a:r>
            <a:r>
              <a:rPr lang="en-US" altLang="zh-CN" sz="1200" dirty="0"/>
              <a:t>Beer-Lambert</a:t>
            </a:r>
            <a:r>
              <a:rPr lang="zh-CN" altLang="en-US" sz="1200" dirty="0"/>
              <a:t>定律。</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sym typeface="+mn-ea"/>
              </a:rPr>
              <a:t>安全、非侵入性，这点是做人体脑成像的基本要求</a:t>
            </a:r>
            <a:endParaRPr lang="en-US" altLang="zh-CN" dirty="0">
              <a:sym typeface="+mn-ea"/>
            </a:endParaRPr>
          </a:p>
          <a:p>
            <a:r>
              <a:rPr lang="zh-CN" altLang="en-US" dirty="0">
                <a:sym typeface="+mn-ea"/>
              </a:rPr>
              <a:t>造价和设备维护比较便宜，当然这是相对于磁共振设备来说，比较便携</a:t>
            </a:r>
            <a:endParaRPr lang="en-US" altLang="zh-CN" dirty="0"/>
          </a:p>
          <a:p>
            <a:r>
              <a:rPr lang="zh-CN" altLang="en-US" dirty="0">
                <a:sym typeface="+mn-ea"/>
              </a:rPr>
              <a:t>被试友好度高，也就是说不挑被试，从婴儿、成年人到老人，都可以做，并且被试在扫描时也比较舒适，机器噪声相对较小</a:t>
            </a:r>
            <a:endParaRPr lang="en-US" altLang="zh-CN" dirty="0"/>
          </a:p>
          <a:p>
            <a:r>
              <a:rPr lang="zh-CN" altLang="en-US" dirty="0">
                <a:sym typeface="+mn-ea"/>
              </a:rPr>
              <a:t>对身体运动的容忍度比较高，被试在实验过程中可以小幅度地活动，也非常适合儿童、病人研究</a:t>
            </a:r>
            <a:endParaRPr lang="en-US" altLang="zh-CN" dirty="0"/>
          </a:p>
          <a:p>
            <a:r>
              <a:rPr lang="zh-CN" altLang="en-US" dirty="0">
                <a:sym typeface="+mn-ea"/>
              </a:rPr>
              <a:t>上面几点使得</a:t>
            </a:r>
            <a:r>
              <a:rPr lang="en-US" altLang="zh-CN" dirty="0">
                <a:sym typeface="+mn-ea"/>
              </a:rPr>
              <a:t>NIRS</a:t>
            </a:r>
            <a:r>
              <a:rPr lang="zh-CN" altLang="en-US" dirty="0">
                <a:sym typeface="+mn-ea"/>
              </a:rPr>
              <a:t>技术拥有有很高的生态效度，可以适用于更贴近实际生活的实验设计，尤其是运动或社会交互的研究</a:t>
            </a:r>
            <a:endParaRPr lang="en-US" altLang="zh-CN" dirty="0"/>
          </a:p>
          <a:p>
            <a:r>
              <a:rPr lang="zh-CN" altLang="en-US" dirty="0">
                <a:sym typeface="+mn-ea"/>
              </a:rPr>
              <a:t>这两个优点极大地拓展了</a:t>
            </a:r>
            <a:r>
              <a:rPr lang="en-US" altLang="zh-CN" dirty="0">
                <a:sym typeface="+mn-ea"/>
              </a:rPr>
              <a:t>NIRS</a:t>
            </a:r>
            <a:r>
              <a:rPr lang="zh-CN" altLang="en-US" dirty="0">
                <a:sym typeface="+mn-ea"/>
              </a:rPr>
              <a:t>脑成像的适用领域</a:t>
            </a:r>
            <a:endParaRPr lang="en-US" altLang="zh-CN" dirty="0"/>
          </a:p>
          <a:p>
            <a:r>
              <a:rPr lang="zh-CN" altLang="en-US" dirty="0">
                <a:sym typeface="+mn-ea"/>
              </a:rPr>
              <a:t>兼容其他的成像技术，比如，可以和脑电、磁共振同步记录</a:t>
            </a:r>
            <a:endParaRPr lang="en-US" altLang="zh-CN" dirty="0"/>
          </a:p>
          <a:p>
            <a:endParaRPr lang="en-US" altLang="zh-CN" dirty="0"/>
          </a:p>
          <a:p>
            <a:r>
              <a:rPr lang="zh-CN" altLang="en-US" dirty="0">
                <a:sym typeface="+mn-ea"/>
              </a:rPr>
              <a:t>优点不少，但缺点也比较明显</a:t>
            </a:r>
            <a:endParaRPr lang="en-US" altLang="zh-CN" dirty="0"/>
          </a:p>
          <a:p>
            <a:r>
              <a:rPr lang="zh-CN" altLang="en-US" dirty="0">
                <a:sym typeface="+mn-ea"/>
              </a:rPr>
              <a:t>缺点主要是由头颅外记录带来的。</a:t>
            </a:r>
            <a:endParaRPr lang="en-US" altLang="zh-CN" dirty="0"/>
          </a:p>
          <a:p>
            <a:r>
              <a:rPr lang="zh-CN" altLang="en-US" dirty="0">
                <a:sym typeface="+mn-ea"/>
              </a:rPr>
              <a:t>首先，观测局限于外皮层记录，没法扫描深层核团</a:t>
            </a:r>
            <a:endParaRPr lang="en-US" altLang="zh-CN" dirty="0"/>
          </a:p>
          <a:p>
            <a:r>
              <a:rPr lang="zh-CN" altLang="en-US" dirty="0">
                <a:sym typeface="+mn-ea"/>
              </a:rPr>
              <a:t>其次，人与人之间脑区的解剖定位存在差异，颅外记录的定位欠精准，不过这个可以通过三维定位仪或</a:t>
            </a:r>
            <a:r>
              <a:rPr lang="en-US" altLang="zh-CN" dirty="0">
                <a:sym typeface="+mn-ea"/>
              </a:rPr>
              <a:t>MRI</a:t>
            </a:r>
            <a:r>
              <a:rPr lang="zh-CN" altLang="en-US" dirty="0">
                <a:sym typeface="+mn-ea"/>
              </a:rPr>
              <a:t>结构像来提高</a:t>
            </a:r>
            <a:endParaRPr lang="en-US" altLang="zh-CN" dirty="0"/>
          </a:p>
          <a:p>
            <a:r>
              <a:rPr lang="zh-CN" altLang="en-US" dirty="0">
                <a:sym typeface="+mn-ea"/>
              </a:rPr>
              <a:t>与</a:t>
            </a:r>
            <a:r>
              <a:rPr lang="en-US" altLang="zh-CN" dirty="0" err="1">
                <a:sym typeface="+mn-ea"/>
              </a:rPr>
              <a:t>fmri</a:t>
            </a:r>
            <a:r>
              <a:rPr lang="zh-CN" altLang="en-US" dirty="0">
                <a:sym typeface="+mn-ea"/>
              </a:rPr>
              <a:t>相比，信噪比比较低，所以需要对信号进行降噪处理</a:t>
            </a:r>
            <a:endParaRPr lang="en-US" altLang="zh-CN" dirty="0"/>
          </a:p>
          <a:p>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sym typeface="+mn-ea"/>
              </a:rPr>
              <a:t>安全、非侵入性，这点是做人体脑成像的基本要求</a:t>
            </a:r>
            <a:endParaRPr lang="en-US" altLang="zh-CN" dirty="0">
              <a:sym typeface="+mn-ea"/>
            </a:endParaRPr>
          </a:p>
          <a:p>
            <a:r>
              <a:rPr lang="zh-CN" altLang="en-US" dirty="0">
                <a:sym typeface="+mn-ea"/>
              </a:rPr>
              <a:t>造价和设备维护比较便宜，当然这是相对于磁共振设备来说，比较便携</a:t>
            </a:r>
            <a:endParaRPr lang="en-US" altLang="zh-CN" dirty="0"/>
          </a:p>
          <a:p>
            <a:r>
              <a:rPr lang="zh-CN" altLang="en-US" dirty="0">
                <a:sym typeface="+mn-ea"/>
              </a:rPr>
              <a:t>被试友好度高，也就是说不挑被试，从婴儿、成年人到老人，都可以做，并且被试在扫描时也比较舒适，机器噪声相对较小</a:t>
            </a:r>
            <a:endParaRPr lang="en-US" altLang="zh-CN" dirty="0"/>
          </a:p>
          <a:p>
            <a:r>
              <a:rPr lang="zh-CN" altLang="en-US" dirty="0">
                <a:sym typeface="+mn-ea"/>
              </a:rPr>
              <a:t>对身体运动的容忍度比较高，被试在实验过程中可以小幅度地活动，也非常适合儿童、病人研究</a:t>
            </a:r>
            <a:endParaRPr lang="en-US" altLang="zh-CN" dirty="0"/>
          </a:p>
          <a:p>
            <a:r>
              <a:rPr lang="zh-CN" altLang="en-US" dirty="0">
                <a:sym typeface="+mn-ea"/>
              </a:rPr>
              <a:t>上面几点使得</a:t>
            </a:r>
            <a:r>
              <a:rPr lang="en-US" altLang="zh-CN" dirty="0">
                <a:sym typeface="+mn-ea"/>
              </a:rPr>
              <a:t>NIRS</a:t>
            </a:r>
            <a:r>
              <a:rPr lang="zh-CN" altLang="en-US" dirty="0">
                <a:sym typeface="+mn-ea"/>
              </a:rPr>
              <a:t>技术拥有有很高的生态效度，可以适用于更贴近实际生活的实验设计，尤其是运动或社会交互的研究</a:t>
            </a:r>
            <a:endParaRPr lang="en-US" altLang="zh-CN" dirty="0"/>
          </a:p>
          <a:p>
            <a:r>
              <a:rPr lang="zh-CN" altLang="en-US" dirty="0">
                <a:sym typeface="+mn-ea"/>
              </a:rPr>
              <a:t>这两个优点极大地拓展了</a:t>
            </a:r>
            <a:r>
              <a:rPr lang="en-US" altLang="zh-CN" dirty="0">
                <a:sym typeface="+mn-ea"/>
              </a:rPr>
              <a:t>NIRS</a:t>
            </a:r>
            <a:r>
              <a:rPr lang="zh-CN" altLang="en-US" dirty="0">
                <a:sym typeface="+mn-ea"/>
              </a:rPr>
              <a:t>脑成像的适用领域</a:t>
            </a:r>
            <a:endParaRPr lang="en-US" altLang="zh-CN" dirty="0"/>
          </a:p>
          <a:p>
            <a:r>
              <a:rPr lang="zh-CN" altLang="en-US" dirty="0">
                <a:sym typeface="+mn-ea"/>
              </a:rPr>
              <a:t>兼容其他的成像技术，比如，可以和脑电、磁共振同步记录</a:t>
            </a:r>
            <a:endParaRPr lang="en-US" altLang="zh-CN" dirty="0"/>
          </a:p>
          <a:p>
            <a:endParaRPr lang="en-US" altLang="zh-CN" dirty="0"/>
          </a:p>
          <a:p>
            <a:r>
              <a:rPr lang="zh-CN" altLang="en-US" dirty="0">
                <a:sym typeface="+mn-ea"/>
              </a:rPr>
              <a:t>优点不少，但缺点也比较明显</a:t>
            </a:r>
            <a:endParaRPr lang="en-US" altLang="zh-CN" dirty="0"/>
          </a:p>
          <a:p>
            <a:r>
              <a:rPr lang="zh-CN" altLang="en-US" dirty="0">
                <a:sym typeface="+mn-ea"/>
              </a:rPr>
              <a:t>缺点主要是由头颅外记录带来的。</a:t>
            </a:r>
            <a:endParaRPr lang="en-US" altLang="zh-CN" dirty="0"/>
          </a:p>
          <a:p>
            <a:r>
              <a:rPr lang="zh-CN" altLang="en-US" dirty="0">
                <a:sym typeface="+mn-ea"/>
              </a:rPr>
              <a:t>首先，观测局限于外皮层记录，没法扫描深层核团</a:t>
            </a:r>
            <a:endParaRPr lang="en-US" altLang="zh-CN" dirty="0"/>
          </a:p>
          <a:p>
            <a:r>
              <a:rPr lang="zh-CN" altLang="en-US" dirty="0">
                <a:sym typeface="+mn-ea"/>
              </a:rPr>
              <a:t>其次，人与人之间脑区的解剖定位存在差异，颅外记录的定位欠精准，不过这个可以通过三维定位仪或</a:t>
            </a:r>
            <a:r>
              <a:rPr lang="en-US" altLang="zh-CN" dirty="0">
                <a:sym typeface="+mn-ea"/>
              </a:rPr>
              <a:t>MRI</a:t>
            </a:r>
            <a:r>
              <a:rPr lang="zh-CN" altLang="en-US" dirty="0">
                <a:sym typeface="+mn-ea"/>
              </a:rPr>
              <a:t>结构像来提高</a:t>
            </a:r>
            <a:endParaRPr lang="en-US" altLang="zh-CN" dirty="0"/>
          </a:p>
          <a:p>
            <a:r>
              <a:rPr lang="zh-CN" altLang="en-US" dirty="0">
                <a:sym typeface="+mn-ea"/>
              </a:rPr>
              <a:t>与</a:t>
            </a:r>
            <a:r>
              <a:rPr lang="en-US" altLang="zh-CN" dirty="0" err="1">
                <a:sym typeface="+mn-ea"/>
              </a:rPr>
              <a:t>fmri</a:t>
            </a:r>
            <a:r>
              <a:rPr lang="zh-CN" altLang="en-US" dirty="0">
                <a:sym typeface="+mn-ea"/>
              </a:rPr>
              <a:t>相比，信噪比比较低，所以需要对信号进行降噪处理</a:t>
            </a:r>
            <a:endParaRPr lang="en-US" altLang="zh-CN" dirty="0"/>
          </a:p>
          <a:p>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左侧额下回，额中回，后中央区，前中央区， 颞上回，颞中回，右侧额下回，颞中回，颞上回 均被激活</a:t>
            </a:r>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r>
              <a:rPr lang="en-US" altLang="zh-CN" dirty="0">
                <a:hlinkClick r:id="rId3"/>
              </a:rPr>
              <a:t>IJERPH | Free Full-Text | Effect of Shift Work on Cognitive Function in Chinese Coal Mine Workers: A Resting-State </a:t>
            </a:r>
            <a:r>
              <a:rPr lang="en-US" altLang="zh-CN" dirty="0" err="1">
                <a:hlinkClick r:id="rId3"/>
              </a:rPr>
              <a:t>fNIRS</a:t>
            </a:r>
            <a:r>
              <a:rPr lang="en-US" altLang="zh-CN" dirty="0">
                <a:hlinkClick r:id="rId3"/>
              </a:rPr>
              <a:t> Study (mdpi.com)</a:t>
            </a:r>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r>
              <a:rPr lang="en-US" altLang="zh-CN" b="0" i="0" dirty="0">
                <a:solidFill>
                  <a:srgbClr val="1F1F1F"/>
                </a:solidFill>
                <a:effectLst/>
                <a:latin typeface="ElsevierGulliver"/>
              </a:rPr>
              <a:t>RT </a:t>
            </a:r>
            <a:r>
              <a:rPr lang="zh-CN" altLang="en-US" b="0" i="0" dirty="0">
                <a:solidFill>
                  <a:srgbClr val="1F1F1F"/>
                </a:solidFill>
                <a:effectLst/>
                <a:latin typeface="ElsevierGulliver"/>
              </a:rPr>
              <a:t>被定义为完成每个菱形形状的追踪所需的时间。</a:t>
            </a:r>
            <a:r>
              <a:rPr lang="en-US" altLang="zh-CN" b="0" i="0" dirty="0">
                <a:solidFill>
                  <a:srgbClr val="1F1F1F"/>
                </a:solidFill>
                <a:effectLst/>
                <a:latin typeface="ElsevierGulliver"/>
              </a:rPr>
              <a:t>Ac </a:t>
            </a:r>
            <a:r>
              <a:rPr lang="zh-CN" altLang="en-US" b="0" i="0" dirty="0">
                <a:solidFill>
                  <a:srgbClr val="1F1F1F"/>
                </a:solidFill>
                <a:effectLst/>
                <a:latin typeface="ElsevierGulliver"/>
              </a:rPr>
              <a:t>被定义为目标菱形形状（红线）和参与者创建的追踪形状（蓝线）之间的异常像素数</a:t>
            </a:r>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7163" y="509588"/>
            <a:ext cx="4532312" cy="2549525"/>
          </a:xfrm>
        </p:spPr>
      </p:sp>
      <p:sp>
        <p:nvSpPr>
          <p:cNvPr id="3" name="备注占位符 2"/>
          <p:cNvSpPr>
            <a:spLocks noGrp="1"/>
          </p:cNvSpPr>
          <p:nvPr>
            <p:ph type="body" idx="1"/>
          </p:nvPr>
        </p:nvSpPr>
        <p:spPr/>
        <p:txBody>
          <a:bodyPr/>
          <a:lstStyle/>
          <a:p>
            <a:r>
              <a:rPr lang="en-US" altLang="zh-CN" b="0" i="0" dirty="0">
                <a:solidFill>
                  <a:srgbClr val="1F1F1F"/>
                </a:solidFill>
                <a:effectLst/>
                <a:latin typeface="ElsevierGulliver"/>
              </a:rPr>
              <a:t>RT </a:t>
            </a:r>
            <a:r>
              <a:rPr lang="zh-CN" altLang="en-US" b="0" i="0" dirty="0">
                <a:solidFill>
                  <a:srgbClr val="1F1F1F"/>
                </a:solidFill>
                <a:effectLst/>
                <a:latin typeface="ElsevierGulliver"/>
              </a:rPr>
              <a:t>被定义为完成每个菱形形状的追踪所需的时间。</a:t>
            </a:r>
            <a:r>
              <a:rPr lang="en-US" altLang="zh-CN" b="0" i="0" dirty="0">
                <a:solidFill>
                  <a:srgbClr val="1F1F1F"/>
                </a:solidFill>
                <a:effectLst/>
                <a:latin typeface="ElsevierGulliver"/>
              </a:rPr>
              <a:t>Ac </a:t>
            </a:r>
            <a:r>
              <a:rPr lang="zh-CN" altLang="en-US" b="0" i="0" dirty="0">
                <a:solidFill>
                  <a:srgbClr val="1F1F1F"/>
                </a:solidFill>
                <a:effectLst/>
                <a:latin typeface="ElsevierGulliver"/>
              </a:rPr>
              <a:t>被定义为目标菱形形状（红线）和参与者创建的追踪形状（蓝线）之间的异常像素数</a:t>
            </a:r>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b="0" i="0" dirty="0">
                <a:solidFill>
                  <a:srgbClr val="1F1F1F"/>
                </a:solidFill>
                <a:effectLst/>
                <a:latin typeface="ElsevierGulliver"/>
              </a:rPr>
              <a:t>社会经验可能会导致更好的合作表现</a:t>
            </a:r>
            <a:endParaRPr lang="zh-CN" altLang="en-US" b="0" i="0" dirty="0">
              <a:solidFill>
                <a:srgbClr val="1F1F1F"/>
              </a:solidFill>
              <a:effectLst/>
              <a:latin typeface="ElsevierGulliver"/>
            </a:endParaRPr>
          </a:p>
          <a:p>
            <a:pPr marL="0" marR="0" lvl="0" indent="0" algn="l" defTabSz="914400" rtl="0" eaLnBrk="0" fontAlgn="base" latinLnBrk="0" hangingPunct="0">
              <a:lnSpc>
                <a:spcPct val="100000"/>
              </a:lnSpc>
              <a:spcBef>
                <a:spcPct val="0"/>
              </a:spcBef>
              <a:spcAft>
                <a:spcPct val="0"/>
              </a:spcAft>
              <a:buClrTx/>
              <a:buSzTx/>
              <a:buFontTx/>
              <a:buNone/>
              <a:defRPr/>
            </a:pPr>
            <a:r>
              <a:rPr lang="en-US" altLang="zh-CN" b="0" i="0" dirty="0">
                <a:solidFill>
                  <a:srgbClr val="1F1F1F"/>
                </a:solidFill>
                <a:effectLst/>
                <a:latin typeface="ElsevierGulliver"/>
              </a:rPr>
              <a:t>IBS </a:t>
            </a:r>
            <a:r>
              <a:rPr lang="zh-CN" altLang="en-US" b="0" i="0" dirty="0">
                <a:solidFill>
                  <a:srgbClr val="1F1F1F"/>
                </a:solidFill>
                <a:effectLst/>
                <a:latin typeface="ElsevierGulliver"/>
              </a:rPr>
              <a:t>位于前额皮质</a:t>
            </a:r>
            <a:endParaRPr lang="zh-CN" altLang="en-US" b="0" i="0" dirty="0">
              <a:solidFill>
                <a:srgbClr val="1F1F1F"/>
              </a:solidFill>
              <a:effectLst/>
              <a:latin typeface="ElsevierGulliver"/>
            </a:endParaRPr>
          </a:p>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Rectangle 3"/>
          <p:cNvSpPr>
            <a:spLocks noGrp="1"/>
          </p:cNvSpPr>
          <p:nvPr>
            <p:ph type="sldNum" sz="quarter" idx="10"/>
          </p:nvPr>
        </p:nvSpPr>
        <p:spPr/>
        <p:txBody>
          <a:bodyPr/>
          <a:lstStyle>
            <a:lvl1pPr>
              <a:defRPr/>
            </a:lvl1pPr>
          </a:lstStyle>
          <a:p>
            <a:fld id="{4BFAAABF-5BF1-F74A-9936-0E4382F04E52}" type="slidenum">
              <a:rPr lang="zh-CN" altLang="zh-CN"/>
            </a:fld>
            <a:endParaRPr lang="zh-CN" altLang="zh-CN"/>
          </a:p>
        </p:txBody>
      </p: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12700"/>
            <a:ext cx="12226926" cy="688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Rectangle 3"/>
          <p:cNvSpPr>
            <a:spLocks noGrp="1"/>
          </p:cNvSpPr>
          <p:nvPr>
            <p:ph type="sldNum" sz="quarter" idx="10"/>
          </p:nvPr>
        </p:nvSpPr>
        <p:spPr/>
        <p:txBody>
          <a:bodyPr/>
          <a:lstStyle>
            <a:lvl1pPr>
              <a:defRPr/>
            </a:lvl1pPr>
          </a:lstStyle>
          <a:p>
            <a:fld id="{4BFAAABF-5BF1-F74A-9936-0E4382F04E52}" type="slidenum">
              <a:rPr lang="zh-CN" altLang="zh-CN"/>
            </a:fld>
            <a:endParaRPr lang="zh-CN" altLang="zh-CN"/>
          </a:p>
        </p:txBody>
      </p: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12700"/>
            <a:ext cx="12226926" cy="688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Rectangle 3"/>
          <p:cNvSpPr>
            <a:spLocks noGrp="1"/>
          </p:cNvSpPr>
          <p:nvPr>
            <p:ph type="sldNum" sz="quarter" idx="10"/>
          </p:nvPr>
        </p:nvSpPr>
        <p:spPr/>
        <p:txBody>
          <a:bodyPr/>
          <a:lstStyle>
            <a:lvl1pPr>
              <a:defRPr/>
            </a:lvl1pPr>
          </a:lstStyle>
          <a:p>
            <a:fld id="{4BFAAABF-5BF1-F74A-9936-0E4382F04E52}" type="slidenum">
              <a:rPr lang="zh-CN" altLang="zh-CN"/>
            </a:fld>
            <a:endParaRPr lang="zh-CN" altLang="zh-CN"/>
          </a:p>
        </p:txBody>
      </p:sp>
      <p:pic>
        <p:nvPicPr>
          <p:cNvPr id="5"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1" t="56702" r="-221" b="28866"/>
          <a:stretch>
            <a:fillRect/>
          </a:stretch>
        </p:blipFill>
        <p:spPr bwMode="auto">
          <a:xfrm>
            <a:off x="-7938" y="-12700"/>
            <a:ext cx="12226926" cy="99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838200" y="365125"/>
            <a:ext cx="105156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lstStyle/>
          <a:p>
            <a:pPr lvl="0"/>
            <a:r>
              <a:rPr lang="zh-CN" altLang="zh-CN">
                <a:sym typeface="等线 Light" panose="02010600030101010101" pitchFamily="2" charset="-122"/>
              </a:rPr>
              <a:t>Click to edit Master title style</a:t>
            </a:r>
            <a:endParaRPr lang="zh-CN" altLang="zh-CN">
              <a:sym typeface="等线 Light" panose="02010600030101010101" pitchFamily="2" charset="-122"/>
            </a:endParaRPr>
          </a:p>
        </p:txBody>
      </p:sp>
      <p:sp>
        <p:nvSpPr>
          <p:cNvPr id="1027" name="Rectangle 2"/>
          <p:cNvSpPr>
            <a:spLocks noGrp="1"/>
          </p:cNvSpPr>
          <p:nvPr>
            <p:ph type="body" idx="1"/>
          </p:nvPr>
        </p:nvSpPr>
        <p:spPr bwMode="auto">
          <a:xfrm>
            <a:off x="838200" y="1825625"/>
            <a:ext cx="105156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lstStyle/>
          <a:p>
            <a:pPr lvl="0"/>
            <a:r>
              <a:rPr lang="zh-CN" altLang="zh-CN">
                <a:sym typeface="等线" panose="02010600030101010101" pitchFamily="2" charset="-122"/>
              </a:rPr>
              <a:t>Click to edit Master text styles</a:t>
            </a:r>
            <a:endParaRPr lang="zh-CN" altLang="zh-CN">
              <a:sym typeface="等线" panose="02010600030101010101" pitchFamily="2" charset="-122"/>
            </a:endParaRPr>
          </a:p>
          <a:p>
            <a:pPr lvl="1"/>
            <a:r>
              <a:rPr lang="zh-CN" altLang="zh-CN">
                <a:sym typeface="等线" panose="02010600030101010101" pitchFamily="2" charset="-122"/>
              </a:rPr>
              <a:t>Second level</a:t>
            </a:r>
            <a:endParaRPr lang="zh-CN" altLang="zh-CN">
              <a:sym typeface="等线" panose="02010600030101010101" pitchFamily="2" charset="-122"/>
            </a:endParaRPr>
          </a:p>
          <a:p>
            <a:pPr lvl="2"/>
            <a:r>
              <a:rPr lang="zh-CN" altLang="zh-CN">
                <a:sym typeface="等线" panose="02010600030101010101" pitchFamily="2" charset="-122"/>
              </a:rPr>
              <a:t>Third level</a:t>
            </a:r>
            <a:endParaRPr lang="zh-CN" altLang="zh-CN">
              <a:sym typeface="等线" panose="02010600030101010101" pitchFamily="2" charset="-122"/>
            </a:endParaRPr>
          </a:p>
          <a:p>
            <a:pPr lvl="3"/>
            <a:r>
              <a:rPr lang="zh-CN" altLang="zh-CN">
                <a:sym typeface="等线" panose="02010600030101010101" pitchFamily="2" charset="-122"/>
              </a:rPr>
              <a:t>Fourth level</a:t>
            </a:r>
            <a:endParaRPr lang="zh-CN" altLang="zh-CN">
              <a:sym typeface="等线" panose="02010600030101010101" pitchFamily="2" charset="-122"/>
            </a:endParaRPr>
          </a:p>
          <a:p>
            <a:pPr lvl="4"/>
            <a:r>
              <a:rPr lang="zh-CN" altLang="zh-CN">
                <a:sym typeface="等线" panose="02010600030101010101" pitchFamily="2" charset="-122"/>
              </a:rPr>
              <a:t>Fifth level</a:t>
            </a:r>
            <a:endParaRPr lang="zh-CN" altLang="zh-CN">
              <a:sym typeface="等线" panose="02010600030101010101" pitchFamily="2" charset="-122"/>
            </a:endParaRPr>
          </a:p>
        </p:txBody>
      </p:sp>
      <p:sp>
        <p:nvSpPr>
          <p:cNvPr id="2" name="Rectangle 3"/>
          <p:cNvSpPr>
            <a:spLocks noGrp="1"/>
          </p:cNvSpPr>
          <p:nvPr>
            <p:ph type="sldNum" sz="quarter" idx="2"/>
          </p:nvPr>
        </p:nvSpPr>
        <p:spPr bwMode="auto">
          <a:xfrm>
            <a:off x="11079163" y="6403975"/>
            <a:ext cx="274637" cy="268288"/>
          </a:xfrm>
          <a:prstGeom prst="rect">
            <a:avLst/>
          </a:prstGeom>
          <a:noFill/>
          <a:ln>
            <a:noFill/>
          </a:ln>
          <a:effectLst/>
        </p:spPr>
        <p:txBody>
          <a:bodyPr vert="horz" wrap="none" lIns="45720" tIns="45720" rIns="45720" bIns="45720" numCol="1" anchor="ctr" anchorCtr="0" compatLnSpc="1"/>
          <a:lstStyle>
            <a:lvl1pPr algn="r" eaLnBrk="1">
              <a:defRPr sz="1200">
                <a:solidFill>
                  <a:srgbClr val="888888"/>
                </a:solidFill>
                <a:ea typeface="宋体" panose="02010600030101010101" pitchFamily="2" charset="-122"/>
              </a:defRPr>
            </a:lvl1pPr>
          </a:lstStyle>
          <a:p>
            <a:fld id="{54FE725F-70D4-8F49-9C9E-6219FE2FD8B8}" type="slidenum">
              <a:rPr lang="zh-CN" altLang="zh-CN"/>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rtl="0" eaLnBrk="0" fontAlgn="base" hangingPunct="0">
        <a:lnSpc>
          <a:spcPct val="90000"/>
        </a:lnSpc>
        <a:spcBef>
          <a:spcPct val="0"/>
        </a:spcBef>
        <a:spcAft>
          <a:spcPct val="0"/>
        </a:spcAft>
        <a:defRPr sz="4400" kern="1200">
          <a:solidFill>
            <a:srgbClr val="000000"/>
          </a:solidFill>
          <a:latin typeface="+mj-lt"/>
          <a:ea typeface="+mj-ea"/>
          <a:cs typeface="+mj-cs"/>
          <a:sym typeface="等线 Light" panose="02010600030101010101" pitchFamily="2" charset="-122"/>
        </a:defRPr>
      </a:lvl1pPr>
      <a:lvl2pPr algn="l" rtl="0" eaLnBrk="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2pPr>
      <a:lvl3pPr algn="l" rtl="0" eaLnBrk="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3pPr>
      <a:lvl4pPr algn="l" rtl="0" eaLnBrk="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4pPr>
      <a:lvl5pPr algn="l" rtl="0" eaLnBrk="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5pPr>
      <a:lvl6pPr marL="457200" algn="l" rtl="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6pPr>
      <a:lvl7pPr marL="914400" algn="l" rtl="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7pPr>
      <a:lvl8pPr marL="1371600" algn="l" rtl="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8pPr>
      <a:lvl9pPr marL="1828800" algn="l" rtl="0" fontAlgn="base" hangingPunct="0">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cs typeface="等线 Light" panose="02010600030101010101" pitchFamily="2" charset="-122"/>
          <a:sym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2pPr>
      <a:lvl3pPr marL="1233805" indent="-319405"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16.jpe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xml"/><Relationship Id="rId2" Type="http://schemas.openxmlformats.org/officeDocument/2006/relationships/image" Target="../media/image18.jpe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19.jpe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22.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4.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xml"/><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microsoft.com/office/2007/relationships/hdphoto" Target="../media/image42.wdp"/><Relationship Id="rId5" Type="http://schemas.openxmlformats.org/officeDocument/2006/relationships/image" Target="../media/image41.png"/><Relationship Id="rId4" Type="http://schemas.openxmlformats.org/officeDocument/2006/relationships/image" Target="../media/image40.jpe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jpe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8.emf"/><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9.pn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1.pn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4.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5.png"/><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8.png"/><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64.png"/><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65.png"/><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66.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3.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descr="文本框 6"/>
          <p:cNvSpPr txBox="1"/>
          <p:nvPr/>
        </p:nvSpPr>
        <p:spPr bwMode="auto">
          <a:xfrm>
            <a:off x="1703388" y="3139455"/>
            <a:ext cx="10488612" cy="1753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algn="ctr" eaLnBrk="1"/>
            <a:r>
              <a:rPr lang="zh-CN" altLang="en-US"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功能性近红外光谱技术</a:t>
            </a:r>
            <a:r>
              <a:rPr lang="en-US" altLang="zh-CN"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(FNIRS)</a:t>
            </a:r>
            <a:br>
              <a:rPr lang="en-US" altLang="zh-CN"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br>
            <a:r>
              <a:rPr lang="en-US" altLang="zh-CN"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             --</a:t>
            </a:r>
            <a:r>
              <a:rPr lang="zh-CN" altLang="en-US"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基本原理与操作</a:t>
            </a:r>
            <a:endParaRPr lang="zh-CN" altLang="zh-CN"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6" name="Text Box 2" descr="文本框 6"/>
          <p:cNvSpPr txBox="1"/>
          <p:nvPr/>
        </p:nvSpPr>
        <p:spPr bwMode="auto">
          <a:xfrm>
            <a:off x="5879455" y="6165304"/>
            <a:ext cx="885348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algn="ctr" eaLnBrk="1"/>
            <a:r>
              <a:rPr lang="zh-CN" altLang="en-US" sz="1600" dirty="0">
                <a:solidFill>
                  <a:srgbClr val="07B6E1"/>
                </a:solidFill>
                <a:latin typeface="TencentSans W7" panose="020C04030202040F0204" pitchFamily="34" charset="-122"/>
                <a:ea typeface="TencentSans W7" panose="020C04030202040F0204" pitchFamily="34" charset="-122"/>
                <a:sym typeface="腾讯体 W7" panose="020C04030202040F0204" pitchFamily="34" charset="-122"/>
              </a:rPr>
              <a:t>      技术部：张小林</a:t>
            </a:r>
            <a:endParaRPr lang="zh-CN" altLang="en-US" sz="1600" dirty="0">
              <a:solidFill>
                <a:srgbClr val="07B6E1"/>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4" name="图片 3" descr="资源 5"/>
          <p:cNvPicPr>
            <a:picLocks noChangeAspect="1"/>
          </p:cNvPicPr>
          <p:nvPr/>
        </p:nvPicPr>
        <p:blipFill>
          <a:blip r:embed="rId1"/>
          <a:srcRect r="53041"/>
          <a:stretch>
            <a:fillRect/>
          </a:stretch>
        </p:blipFill>
        <p:spPr>
          <a:xfrm>
            <a:off x="5338445" y="1157605"/>
            <a:ext cx="1722755" cy="150177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脑血流过补偿效应</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(Overabundance of CBF)</a:t>
            </a:r>
            <a:endPar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49" name="矩形 48"/>
          <p:cNvSpPr/>
          <p:nvPr/>
        </p:nvSpPr>
        <p:spPr>
          <a:xfrm>
            <a:off x="9519474" y="6093296"/>
            <a:ext cx="2672526" cy="646331"/>
          </a:xfrm>
          <a:prstGeom prst="rect">
            <a:avLst/>
          </a:prstGeom>
        </p:spPr>
        <p:txBody>
          <a:bodyPr wrap="none">
            <a:spAutoFit/>
          </a:bodyPr>
          <a:lstStyle/>
          <a:p>
            <a:r>
              <a:rPr lang="en-US" altLang="zh-CN" dirty="0">
                <a:solidFill>
                  <a:srgbClr val="FF0000"/>
                </a:solidFill>
              </a:rPr>
              <a:t>HbO</a:t>
            </a:r>
            <a:r>
              <a:rPr lang="en-US" altLang="zh-CN" baseline="-25000" dirty="0">
                <a:solidFill>
                  <a:srgbClr val="FF0000"/>
                </a:solidFill>
              </a:rPr>
              <a:t>2</a:t>
            </a:r>
            <a:r>
              <a:rPr lang="zh-CN" altLang="en-US" dirty="0">
                <a:solidFill>
                  <a:srgbClr val="FF0000"/>
                </a:solidFill>
              </a:rPr>
              <a:t> </a:t>
            </a:r>
            <a:r>
              <a:rPr lang="en-US" altLang="zh-CN" dirty="0">
                <a:solidFill>
                  <a:srgbClr val="FF0000"/>
                </a:solidFill>
              </a:rPr>
              <a:t>: </a:t>
            </a:r>
            <a:r>
              <a:rPr lang="en-US" altLang="zh-CN" dirty="0" err="1">
                <a:solidFill>
                  <a:srgbClr val="FF0000"/>
                </a:solidFill>
              </a:rPr>
              <a:t>oxyhemoglobin</a:t>
            </a:r>
            <a:r>
              <a:rPr lang="en-US" altLang="zh-CN" dirty="0">
                <a:solidFill>
                  <a:srgbClr val="FF0000"/>
                </a:solidFill>
              </a:rPr>
              <a:t> </a:t>
            </a:r>
            <a:endParaRPr lang="en-US" altLang="zh-CN" dirty="0">
              <a:solidFill>
                <a:srgbClr val="FF0000"/>
              </a:solidFill>
            </a:endParaRPr>
          </a:p>
          <a:p>
            <a:r>
              <a:rPr lang="en-US" altLang="zh-CN" dirty="0" err="1">
                <a:solidFill>
                  <a:schemeClr val="tx2"/>
                </a:solidFill>
              </a:rPr>
              <a:t>dHb</a:t>
            </a:r>
            <a:r>
              <a:rPr lang="en-US" altLang="zh-CN" dirty="0">
                <a:solidFill>
                  <a:schemeClr val="tx2"/>
                </a:solidFill>
              </a:rPr>
              <a:t> : </a:t>
            </a:r>
            <a:r>
              <a:rPr lang="en-US" altLang="zh-CN" dirty="0" err="1">
                <a:solidFill>
                  <a:schemeClr val="tx2"/>
                </a:solidFill>
              </a:rPr>
              <a:t>deoxyhemoglobin</a:t>
            </a:r>
            <a:r>
              <a:rPr lang="en-US" altLang="zh-CN" dirty="0">
                <a:solidFill>
                  <a:schemeClr val="tx2"/>
                </a:solidFill>
              </a:rPr>
              <a:t> </a:t>
            </a:r>
            <a:endParaRPr lang="en-US" altLang="zh-CN" dirty="0">
              <a:solidFill>
                <a:schemeClr val="tx2"/>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164" y="1854910"/>
            <a:ext cx="4355976" cy="1682947"/>
          </a:xfrm>
          <a:prstGeom prst="rect">
            <a:avLst/>
          </a:prstGeom>
        </p:spPr>
      </p:pic>
      <p:sp>
        <p:nvSpPr>
          <p:cNvPr id="4" name="文本框 3"/>
          <p:cNvSpPr txBox="1"/>
          <p:nvPr/>
        </p:nvSpPr>
        <p:spPr>
          <a:xfrm>
            <a:off x="1425352" y="2696384"/>
            <a:ext cx="1107996" cy="461665"/>
          </a:xfrm>
          <a:prstGeom prst="rect">
            <a:avLst/>
          </a:prstGeom>
          <a:noFill/>
        </p:spPr>
        <p:txBody>
          <a:bodyPr wrap="none" rtlCol="0">
            <a:spAutoFit/>
          </a:bodyPr>
          <a:lstStyle/>
          <a:p>
            <a:r>
              <a:rPr lang="zh-CN" altLang="en-US" sz="2400" dirty="0"/>
              <a:t>神经元</a:t>
            </a:r>
            <a:endParaRPr lang="zh-CN" altLang="en-US" sz="2400" dirty="0"/>
          </a:p>
        </p:txBody>
      </p:sp>
      <p:sp>
        <p:nvSpPr>
          <p:cNvPr id="14" name="文本框 13"/>
          <p:cNvSpPr txBox="1"/>
          <p:nvPr/>
        </p:nvSpPr>
        <p:spPr>
          <a:xfrm>
            <a:off x="1271464" y="4088824"/>
            <a:ext cx="1415772" cy="461665"/>
          </a:xfrm>
          <a:prstGeom prst="rect">
            <a:avLst/>
          </a:prstGeom>
          <a:noFill/>
        </p:spPr>
        <p:txBody>
          <a:bodyPr wrap="none" rtlCol="0">
            <a:spAutoFit/>
          </a:bodyPr>
          <a:lstStyle/>
          <a:p>
            <a:r>
              <a:rPr lang="zh-CN" altLang="en-US" sz="2400" dirty="0"/>
              <a:t>毛细血管</a:t>
            </a:r>
            <a:endParaRPr lang="zh-CN" altLang="en-US" sz="2400" dirty="0"/>
          </a:p>
        </p:txBody>
      </p:sp>
      <p:sp>
        <p:nvSpPr>
          <p:cNvPr id="58" name="闪电形 57"/>
          <p:cNvSpPr/>
          <p:nvPr/>
        </p:nvSpPr>
        <p:spPr>
          <a:xfrm>
            <a:off x="5085001" y="2389325"/>
            <a:ext cx="332317" cy="410768"/>
          </a:xfrm>
          <a:prstGeom prst="lightningBol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grpSp>
        <p:nvGrpSpPr>
          <p:cNvPr id="69" name="组合 68"/>
          <p:cNvGrpSpPr/>
          <p:nvPr/>
        </p:nvGrpSpPr>
        <p:grpSpPr>
          <a:xfrm>
            <a:off x="8999690" y="3223138"/>
            <a:ext cx="2952328" cy="411724"/>
            <a:chOff x="3863752" y="5265929"/>
            <a:chExt cx="2952328" cy="411724"/>
          </a:xfrm>
        </p:grpSpPr>
        <p:sp>
          <p:nvSpPr>
            <p:cNvPr id="70" name="文本框 69"/>
            <p:cNvSpPr txBox="1"/>
            <p:nvPr/>
          </p:nvSpPr>
          <p:spPr>
            <a:xfrm>
              <a:off x="3863752" y="5306580"/>
              <a:ext cx="1800000" cy="371073"/>
            </a:xfrm>
            <a:prstGeom prst="rect">
              <a:avLst/>
            </a:prstGeom>
            <a:noFill/>
          </p:spPr>
          <p:txBody>
            <a:bodyPr wrap="square" rtlCol="0">
              <a:spAutoFit/>
            </a:bodyPr>
            <a:lstStyle/>
            <a:p>
              <a:r>
                <a:rPr lang="en-US" altLang="zh-CN" dirty="0">
                  <a:solidFill>
                    <a:schemeClr val="tx1">
                      <a:lumMod val="75000"/>
                    </a:schemeClr>
                  </a:solidFill>
                </a:rPr>
                <a:t>O</a:t>
              </a:r>
              <a:r>
                <a:rPr lang="en-US" altLang="zh-CN" baseline="-25000" dirty="0">
                  <a:solidFill>
                    <a:schemeClr val="tx1">
                      <a:lumMod val="75000"/>
                    </a:schemeClr>
                  </a:solidFill>
                </a:rPr>
                <a:t>2</a:t>
              </a:r>
              <a:r>
                <a:rPr lang="en-US" altLang="zh-CN" dirty="0">
                  <a:solidFill>
                    <a:schemeClr val="tx1">
                      <a:lumMod val="75000"/>
                    </a:schemeClr>
                  </a:solidFill>
                </a:rPr>
                <a:t> metabolism </a:t>
              </a:r>
              <a:endParaRPr lang="zh-CN" altLang="en-US" dirty="0">
                <a:solidFill>
                  <a:schemeClr val="tx1">
                    <a:lumMod val="75000"/>
                  </a:schemeClr>
                </a:solidFill>
              </a:endParaRPr>
            </a:p>
          </p:txBody>
        </p:sp>
        <p:sp>
          <p:nvSpPr>
            <p:cNvPr id="71" name="上箭头 26"/>
            <p:cNvSpPr/>
            <p:nvPr/>
          </p:nvSpPr>
          <p:spPr>
            <a:xfrm>
              <a:off x="5519936" y="5306579"/>
              <a:ext cx="107072" cy="288032"/>
            </a:xfrm>
            <a:prstGeom prst="up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2" name="文本框 71"/>
            <p:cNvSpPr txBox="1"/>
            <p:nvPr/>
          </p:nvSpPr>
          <p:spPr>
            <a:xfrm>
              <a:off x="6000148" y="5265929"/>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73" name="上箭头 28"/>
            <p:cNvSpPr/>
            <p:nvPr/>
          </p:nvSpPr>
          <p:spPr>
            <a:xfrm>
              <a:off x="6709008" y="5306579"/>
              <a:ext cx="107072" cy="288032"/>
            </a:xfrm>
            <a:prstGeom prst="up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nvGrpSpPr>
          <p:cNvPr id="74" name="组合 73"/>
          <p:cNvGrpSpPr/>
          <p:nvPr/>
        </p:nvGrpSpPr>
        <p:grpSpPr>
          <a:xfrm>
            <a:off x="9009656" y="3723386"/>
            <a:ext cx="2952328" cy="409982"/>
            <a:chOff x="3863752" y="5699718"/>
            <a:chExt cx="2952328" cy="409982"/>
          </a:xfrm>
        </p:grpSpPr>
        <p:sp>
          <p:nvSpPr>
            <p:cNvPr id="75" name="上箭头 29"/>
            <p:cNvSpPr/>
            <p:nvPr/>
          </p:nvSpPr>
          <p:spPr>
            <a:xfrm>
              <a:off x="5519936" y="5740368"/>
              <a:ext cx="107072" cy="288032"/>
            </a:xfrm>
            <a:prstGeom prst="up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6" name="文本框 75"/>
            <p:cNvSpPr txBox="1"/>
            <p:nvPr/>
          </p:nvSpPr>
          <p:spPr>
            <a:xfrm>
              <a:off x="3863752" y="5740368"/>
              <a:ext cx="1584176" cy="369332"/>
            </a:xfrm>
            <a:prstGeom prst="rect">
              <a:avLst/>
            </a:prstGeom>
            <a:noFill/>
          </p:spPr>
          <p:txBody>
            <a:bodyPr wrap="square" rtlCol="0">
              <a:spAutoFit/>
            </a:bodyPr>
            <a:lstStyle/>
            <a:p>
              <a:r>
                <a:rPr lang="en-US" altLang="zh-CN" dirty="0"/>
                <a:t>Blood flow </a:t>
              </a:r>
              <a:endParaRPr lang="zh-CN" altLang="en-US" dirty="0"/>
            </a:p>
          </p:txBody>
        </p:sp>
        <p:sp>
          <p:nvSpPr>
            <p:cNvPr id="77" name="文本框 76"/>
            <p:cNvSpPr txBox="1"/>
            <p:nvPr/>
          </p:nvSpPr>
          <p:spPr>
            <a:xfrm>
              <a:off x="6000146" y="5699718"/>
              <a:ext cx="756000" cy="369332"/>
            </a:xfrm>
            <a:prstGeom prst="rect">
              <a:avLst/>
            </a:prstGeom>
            <a:noFill/>
          </p:spPr>
          <p:txBody>
            <a:bodyPr wrap="squar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78" name="上箭头 45"/>
            <p:cNvSpPr/>
            <p:nvPr/>
          </p:nvSpPr>
          <p:spPr>
            <a:xfrm>
              <a:off x="6709008" y="5740368"/>
              <a:ext cx="107072" cy="288032"/>
            </a:xfrm>
            <a:prstGeom prst="upArrow">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79" name="上箭头 50"/>
          <p:cNvSpPr/>
          <p:nvPr/>
        </p:nvSpPr>
        <p:spPr>
          <a:xfrm>
            <a:off x="10678854" y="4203130"/>
            <a:ext cx="107072" cy="288032"/>
          </a:xfrm>
          <a:prstGeom prst="up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0" name="文本框 79"/>
          <p:cNvSpPr txBox="1"/>
          <p:nvPr/>
        </p:nvSpPr>
        <p:spPr>
          <a:xfrm>
            <a:off x="9022670" y="4187088"/>
            <a:ext cx="1584176" cy="369332"/>
          </a:xfrm>
          <a:prstGeom prst="rect">
            <a:avLst/>
          </a:prstGeom>
          <a:noFill/>
        </p:spPr>
        <p:txBody>
          <a:bodyPr wrap="square" rtlCol="0">
            <a:spAutoFit/>
          </a:bodyPr>
          <a:lstStyle/>
          <a:p>
            <a:r>
              <a:rPr lang="en-US" altLang="zh-CN" dirty="0"/>
              <a:t>Blood volume</a:t>
            </a:r>
            <a:endParaRPr lang="zh-CN" altLang="en-US" dirty="0"/>
          </a:p>
        </p:txBody>
      </p:sp>
      <p:sp>
        <p:nvSpPr>
          <p:cNvPr id="81" name="文本框 80"/>
          <p:cNvSpPr txBox="1"/>
          <p:nvPr/>
        </p:nvSpPr>
        <p:spPr>
          <a:xfrm>
            <a:off x="11110901" y="4162480"/>
            <a:ext cx="756000" cy="369332"/>
          </a:xfrm>
          <a:prstGeom prst="rect">
            <a:avLst/>
          </a:prstGeom>
          <a:noFill/>
        </p:spPr>
        <p:txBody>
          <a:bodyPr wrap="squar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82" name="上箭头 56"/>
          <p:cNvSpPr/>
          <p:nvPr/>
        </p:nvSpPr>
        <p:spPr>
          <a:xfrm>
            <a:off x="11867926" y="4203130"/>
            <a:ext cx="107072" cy="288032"/>
          </a:xfrm>
          <a:prstGeom prst="upArrow">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83" name="组合 82"/>
          <p:cNvGrpSpPr/>
          <p:nvPr/>
        </p:nvGrpSpPr>
        <p:grpSpPr>
          <a:xfrm>
            <a:off x="9735765" y="5366854"/>
            <a:ext cx="1840217" cy="369332"/>
            <a:chOff x="8925278" y="6050426"/>
            <a:chExt cx="1840217" cy="369332"/>
          </a:xfrm>
        </p:grpSpPr>
        <p:sp>
          <p:nvSpPr>
            <p:cNvPr id="84" name="文本框 83"/>
            <p:cNvSpPr txBox="1"/>
            <p:nvPr/>
          </p:nvSpPr>
          <p:spPr>
            <a:xfrm>
              <a:off x="9953553" y="6050426"/>
              <a:ext cx="736099" cy="369332"/>
            </a:xfrm>
            <a:prstGeom prst="rect">
              <a:avLst/>
            </a:prstGeom>
            <a:noFill/>
          </p:spPr>
          <p:txBody>
            <a:bodyPr wrap="none" rtlCol="0">
              <a:spAutoFit/>
            </a:bodyPr>
            <a:lstStyle/>
            <a:p>
              <a:r>
                <a:rPr lang="en-US" altLang="zh-CN" dirty="0">
                  <a:solidFill>
                    <a:schemeClr val="tx2"/>
                  </a:solidFill>
                </a:rPr>
                <a:t>[</a:t>
              </a:r>
              <a:r>
                <a:rPr lang="en-US" altLang="zh-CN" dirty="0" err="1">
                  <a:solidFill>
                    <a:schemeClr val="tx2"/>
                  </a:solidFill>
                </a:rPr>
                <a:t>dHb</a:t>
              </a:r>
              <a:r>
                <a:rPr lang="en-US" altLang="zh-CN" dirty="0">
                  <a:solidFill>
                    <a:schemeClr val="tx2"/>
                  </a:solidFill>
                </a:rPr>
                <a:t>]</a:t>
              </a:r>
              <a:endParaRPr lang="zh-CN" altLang="en-US" dirty="0">
                <a:solidFill>
                  <a:schemeClr val="tx2"/>
                </a:solidFill>
              </a:endParaRPr>
            </a:p>
          </p:txBody>
        </p:sp>
        <p:sp>
          <p:nvSpPr>
            <p:cNvPr id="85" name="上箭头 60"/>
            <p:cNvSpPr/>
            <p:nvPr/>
          </p:nvSpPr>
          <p:spPr>
            <a:xfrm flipV="1">
              <a:off x="10658423" y="6093686"/>
              <a:ext cx="107072" cy="288000"/>
            </a:xfrm>
            <a:prstGeom prst="up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6" name="文本框 85"/>
            <p:cNvSpPr txBox="1"/>
            <p:nvPr/>
          </p:nvSpPr>
          <p:spPr>
            <a:xfrm>
              <a:off x="8925278" y="6050426"/>
              <a:ext cx="756000" cy="369332"/>
            </a:xfrm>
            <a:prstGeom prst="rect">
              <a:avLst/>
            </a:prstGeom>
            <a:noFill/>
          </p:spPr>
          <p:txBody>
            <a:bodyPr wrap="squar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87" name="上箭头 65"/>
            <p:cNvSpPr/>
            <p:nvPr/>
          </p:nvSpPr>
          <p:spPr>
            <a:xfrm>
              <a:off x="9682303" y="6091076"/>
              <a:ext cx="107072" cy="288032"/>
            </a:xfrm>
            <a:prstGeom prst="upArrow">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88" name="右箭头 10"/>
          <p:cNvSpPr/>
          <p:nvPr/>
        </p:nvSpPr>
        <p:spPr>
          <a:xfrm rot="5400000">
            <a:off x="10399975" y="4064531"/>
            <a:ext cx="492543" cy="1859470"/>
          </a:xfrm>
          <a:prstGeom prst="rightArrow">
            <a:avLst>
              <a:gd name="adj1" fmla="val 3033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圆柱形 6"/>
          <p:cNvSpPr/>
          <p:nvPr/>
        </p:nvSpPr>
        <p:spPr>
          <a:xfrm rot="16200000">
            <a:off x="5333663" y="1608750"/>
            <a:ext cx="914400" cy="5364088"/>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3" name="文本框 112"/>
          <p:cNvSpPr txBox="1"/>
          <p:nvPr/>
        </p:nvSpPr>
        <p:spPr>
          <a:xfrm>
            <a:off x="4866500" y="4913714"/>
            <a:ext cx="2339102" cy="369332"/>
          </a:xfrm>
          <a:prstGeom prst="rect">
            <a:avLst/>
          </a:prstGeom>
          <a:noFill/>
        </p:spPr>
        <p:txBody>
          <a:bodyPr wrap="none" rtlCol="0">
            <a:spAutoFit/>
          </a:bodyPr>
          <a:lstStyle/>
          <a:p>
            <a:r>
              <a:rPr lang="en-US" altLang="zh-CN" b="1" dirty="0"/>
              <a:t>Cerebral blood flow</a:t>
            </a:r>
            <a:endParaRPr lang="zh-CN" altLang="en-US" b="1" dirty="0"/>
          </a:p>
        </p:txBody>
      </p:sp>
      <p:cxnSp>
        <p:nvCxnSpPr>
          <p:cNvPr id="114" name="直接箭头连接符 113"/>
          <p:cNvCxnSpPr/>
          <p:nvPr/>
        </p:nvCxnSpPr>
        <p:spPr>
          <a:xfrm>
            <a:off x="3282324" y="4913714"/>
            <a:ext cx="5040560" cy="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115" name="文本框 114"/>
          <p:cNvSpPr txBox="1"/>
          <p:nvPr/>
        </p:nvSpPr>
        <p:spPr>
          <a:xfrm>
            <a:off x="3489053" y="3910184"/>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16" name="文本框 115"/>
          <p:cNvSpPr txBox="1"/>
          <p:nvPr/>
        </p:nvSpPr>
        <p:spPr>
          <a:xfrm>
            <a:off x="3679308" y="4315894"/>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17" name="文本框 116"/>
          <p:cNvSpPr txBox="1"/>
          <p:nvPr/>
        </p:nvSpPr>
        <p:spPr>
          <a:xfrm>
            <a:off x="4111099" y="4048276"/>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18" name="文本框 117"/>
          <p:cNvSpPr txBox="1"/>
          <p:nvPr/>
        </p:nvSpPr>
        <p:spPr>
          <a:xfrm>
            <a:off x="4659477" y="3867101"/>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19" name="文本框 118"/>
          <p:cNvSpPr txBox="1"/>
          <p:nvPr/>
        </p:nvSpPr>
        <p:spPr>
          <a:xfrm>
            <a:off x="4336480" y="4387157"/>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20" name="文本框 119"/>
          <p:cNvSpPr txBox="1"/>
          <p:nvPr/>
        </p:nvSpPr>
        <p:spPr>
          <a:xfrm>
            <a:off x="5238908" y="4143560"/>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21" name="文本框 120"/>
          <p:cNvSpPr txBox="1"/>
          <p:nvPr/>
        </p:nvSpPr>
        <p:spPr>
          <a:xfrm>
            <a:off x="5811515" y="4213888"/>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22" name="文本框 121"/>
          <p:cNvSpPr txBox="1"/>
          <p:nvPr/>
        </p:nvSpPr>
        <p:spPr>
          <a:xfrm>
            <a:off x="6731136" y="4339916"/>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23" name="文本框 122"/>
          <p:cNvSpPr txBox="1"/>
          <p:nvPr/>
        </p:nvSpPr>
        <p:spPr>
          <a:xfrm>
            <a:off x="6353382" y="3958894"/>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24" name="文本框 123"/>
          <p:cNvSpPr txBox="1"/>
          <p:nvPr/>
        </p:nvSpPr>
        <p:spPr>
          <a:xfrm>
            <a:off x="7271400" y="3874783"/>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25" name="文本框 124"/>
          <p:cNvSpPr txBox="1"/>
          <p:nvPr/>
        </p:nvSpPr>
        <p:spPr>
          <a:xfrm>
            <a:off x="7668528" y="4312237"/>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26" name="文本框 125"/>
          <p:cNvSpPr txBox="1"/>
          <p:nvPr/>
        </p:nvSpPr>
        <p:spPr>
          <a:xfrm>
            <a:off x="7854050" y="4072915"/>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27" name="文本框 126"/>
          <p:cNvSpPr txBox="1"/>
          <p:nvPr/>
        </p:nvSpPr>
        <p:spPr>
          <a:xfrm>
            <a:off x="5790863" y="3874243"/>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28" name="文本框 127"/>
          <p:cNvSpPr txBox="1"/>
          <p:nvPr/>
        </p:nvSpPr>
        <p:spPr>
          <a:xfrm>
            <a:off x="3324370" y="4143560"/>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29" name="文本框 128"/>
          <p:cNvSpPr txBox="1"/>
          <p:nvPr/>
        </p:nvSpPr>
        <p:spPr>
          <a:xfrm>
            <a:off x="4620439" y="4127129"/>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30" name="文本框 129"/>
          <p:cNvSpPr txBox="1"/>
          <p:nvPr/>
        </p:nvSpPr>
        <p:spPr>
          <a:xfrm>
            <a:off x="5052515" y="4428211"/>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31" name="文本框 130"/>
          <p:cNvSpPr txBox="1"/>
          <p:nvPr/>
        </p:nvSpPr>
        <p:spPr>
          <a:xfrm>
            <a:off x="7014739" y="4029949"/>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32" name="文本框 131"/>
          <p:cNvSpPr txBox="1"/>
          <p:nvPr/>
        </p:nvSpPr>
        <p:spPr>
          <a:xfrm>
            <a:off x="6195755" y="4395972"/>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33" name="文本框 132"/>
          <p:cNvSpPr txBox="1"/>
          <p:nvPr/>
        </p:nvSpPr>
        <p:spPr>
          <a:xfrm>
            <a:off x="7164479" y="4247604"/>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34" name="文本框 133"/>
          <p:cNvSpPr txBox="1"/>
          <p:nvPr/>
        </p:nvSpPr>
        <p:spPr>
          <a:xfrm>
            <a:off x="5317805" y="3911488"/>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pic>
        <p:nvPicPr>
          <p:cNvPr id="135" name="图片 1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547" y="1051871"/>
            <a:ext cx="2808354" cy="2158197"/>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Hemodynamic response function (HRF</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2" name="文本框 1"/>
          <p:cNvSpPr txBox="1"/>
          <p:nvPr/>
        </p:nvSpPr>
        <p:spPr>
          <a:xfrm>
            <a:off x="1178900" y="1772816"/>
            <a:ext cx="4082336" cy="3693319"/>
          </a:xfrm>
          <a:prstGeom prst="rect">
            <a:avLst/>
          </a:prstGeom>
          <a:noFill/>
        </p:spPr>
        <p:txBody>
          <a:bodyPr wrap="none" rtlCol="0">
            <a:spAutoFit/>
          </a:bodyPr>
          <a:lstStyle/>
          <a:p>
            <a:pPr algn="ctr"/>
            <a:r>
              <a:rPr lang="zh-CN" altLang="en-US" dirty="0"/>
              <a:t>受到刺激→神经元活动→</a:t>
            </a:r>
            <a:r>
              <a:rPr lang="en-US" altLang="zh-CN" dirty="0"/>
              <a:t>ATP</a:t>
            </a:r>
            <a:r>
              <a:rPr lang="zh-CN" altLang="en-US" dirty="0"/>
              <a:t>消耗增加</a:t>
            </a:r>
            <a:endParaRPr lang="en-US" altLang="zh-CN" dirty="0"/>
          </a:p>
          <a:p>
            <a:pPr algn="ctr"/>
            <a:endParaRPr lang="en-US" altLang="zh-CN" dirty="0"/>
          </a:p>
          <a:p>
            <a:pPr algn="ctr"/>
            <a:r>
              <a:rPr lang="zh-CN" altLang="en-US" dirty="0"/>
              <a:t> </a:t>
            </a:r>
            <a:endParaRPr lang="en-US" altLang="zh-CN" dirty="0"/>
          </a:p>
          <a:p>
            <a:pPr algn="ctr"/>
            <a:r>
              <a:rPr lang="en-US" altLang="zh-CN" dirty="0" err="1"/>
              <a:t>HbO</a:t>
            </a:r>
            <a:r>
              <a:rPr lang="zh-CN" altLang="en-US" dirty="0"/>
              <a:t>减少，</a:t>
            </a:r>
            <a:r>
              <a:rPr lang="en-US" altLang="zh-CN" dirty="0" err="1"/>
              <a:t>HbR</a:t>
            </a:r>
            <a:r>
              <a:rPr lang="zh-CN" altLang="en-US" dirty="0"/>
              <a:t>增加</a:t>
            </a:r>
            <a:endParaRPr lang="en-US" altLang="zh-CN" dirty="0"/>
          </a:p>
          <a:p>
            <a:pPr algn="ctr"/>
            <a:endParaRPr lang="en-US" altLang="zh-CN" dirty="0"/>
          </a:p>
          <a:p>
            <a:pPr algn="ctr"/>
            <a:endParaRPr lang="en-US" altLang="zh-CN" dirty="0"/>
          </a:p>
          <a:p>
            <a:pPr algn="ctr"/>
            <a:r>
              <a:rPr lang="en-US" altLang="zh-CN" dirty="0" err="1"/>
              <a:t>HbO</a:t>
            </a:r>
            <a:r>
              <a:rPr lang="zh-CN" altLang="en-US" dirty="0"/>
              <a:t>增加，</a:t>
            </a:r>
            <a:r>
              <a:rPr lang="en-US" altLang="zh-CN" dirty="0" err="1"/>
              <a:t>HbR</a:t>
            </a:r>
            <a:r>
              <a:rPr lang="zh-CN" altLang="en-US" dirty="0"/>
              <a:t>减少</a:t>
            </a:r>
            <a:endParaRPr lang="en-US" altLang="zh-CN" dirty="0"/>
          </a:p>
          <a:p>
            <a:endParaRPr lang="en-US" altLang="zh-CN" dirty="0"/>
          </a:p>
          <a:p>
            <a:endParaRPr lang="en-US" altLang="zh-CN" dirty="0"/>
          </a:p>
          <a:p>
            <a:pPr algn="ctr"/>
            <a:r>
              <a:rPr lang="en-US" altLang="zh-CN" dirty="0" err="1"/>
              <a:t>HbO</a:t>
            </a:r>
            <a:r>
              <a:rPr lang="zh-CN" altLang="en-US" dirty="0"/>
              <a:t>减少，</a:t>
            </a:r>
            <a:r>
              <a:rPr lang="en-US" altLang="zh-CN" dirty="0" err="1"/>
              <a:t>HbR</a:t>
            </a:r>
            <a:r>
              <a:rPr lang="zh-CN" altLang="en-US" dirty="0"/>
              <a:t>增加</a:t>
            </a:r>
            <a:endParaRPr lang="en-US" altLang="zh-CN" dirty="0"/>
          </a:p>
          <a:p>
            <a:pPr algn="ctr"/>
            <a:endParaRPr lang="en-US" altLang="zh-CN" dirty="0"/>
          </a:p>
          <a:p>
            <a:pPr algn="ctr"/>
            <a:endParaRPr lang="en-US" altLang="zh-CN" dirty="0"/>
          </a:p>
          <a:p>
            <a:pPr algn="ctr"/>
            <a:r>
              <a:rPr lang="zh-CN" altLang="en-US" dirty="0"/>
              <a:t>平复到基线，恢复正常血氧含量</a:t>
            </a:r>
            <a:endParaRPr lang="zh-CN" altLang="en-US" dirty="0"/>
          </a:p>
        </p:txBody>
      </p:sp>
      <p:cxnSp>
        <p:nvCxnSpPr>
          <p:cNvPr id="7" name="直接箭头连接符 6"/>
          <p:cNvCxnSpPr/>
          <p:nvPr/>
        </p:nvCxnSpPr>
        <p:spPr bwMode="auto">
          <a:xfrm>
            <a:off x="3215545" y="2924944"/>
            <a:ext cx="0" cy="504056"/>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6" name="直接箭头连接符 5"/>
          <p:cNvCxnSpPr/>
          <p:nvPr/>
        </p:nvCxnSpPr>
        <p:spPr bwMode="auto">
          <a:xfrm>
            <a:off x="3215545" y="2132856"/>
            <a:ext cx="0" cy="504056"/>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12" name="文本框 11"/>
          <p:cNvSpPr txBox="1"/>
          <p:nvPr/>
        </p:nvSpPr>
        <p:spPr>
          <a:xfrm>
            <a:off x="2999521" y="3034700"/>
            <a:ext cx="2344852" cy="338554"/>
          </a:xfrm>
          <a:prstGeom prst="rect">
            <a:avLst/>
          </a:prstGeom>
          <a:noFill/>
        </p:spPr>
        <p:txBody>
          <a:bodyPr wrap="square">
            <a:spAutoFit/>
          </a:bodyPr>
          <a:lstStyle/>
          <a:p>
            <a:pPr algn="ctr"/>
            <a:r>
              <a:rPr lang="zh-CN" altLang="en-US" sz="1600" dirty="0"/>
              <a:t> 血管扩张，流速变快</a:t>
            </a:r>
            <a:endParaRPr lang="en-US" altLang="zh-CN" sz="1600" dirty="0"/>
          </a:p>
        </p:txBody>
      </p:sp>
      <p:cxnSp>
        <p:nvCxnSpPr>
          <p:cNvPr id="13" name="直接箭头连接符 12"/>
          <p:cNvCxnSpPr/>
          <p:nvPr/>
        </p:nvCxnSpPr>
        <p:spPr bwMode="auto">
          <a:xfrm>
            <a:off x="3191819" y="3789040"/>
            <a:ext cx="0" cy="504056"/>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15" name="文本框 14"/>
          <p:cNvSpPr txBox="1"/>
          <p:nvPr/>
        </p:nvSpPr>
        <p:spPr>
          <a:xfrm>
            <a:off x="2975795" y="3898796"/>
            <a:ext cx="2344852" cy="338554"/>
          </a:xfrm>
          <a:prstGeom prst="rect">
            <a:avLst/>
          </a:prstGeom>
          <a:noFill/>
        </p:spPr>
        <p:txBody>
          <a:bodyPr wrap="square">
            <a:spAutoFit/>
          </a:bodyPr>
          <a:lstStyle/>
          <a:p>
            <a:pPr algn="ctr"/>
            <a:r>
              <a:rPr lang="zh-CN" altLang="en-US" sz="1600" dirty="0"/>
              <a:t> 血管收缩，流速放缓</a:t>
            </a:r>
            <a:endParaRPr lang="en-US" altLang="zh-CN" sz="1600" dirty="0"/>
          </a:p>
        </p:txBody>
      </p:sp>
      <p:cxnSp>
        <p:nvCxnSpPr>
          <p:cNvPr id="16" name="直接箭头连接符 15"/>
          <p:cNvCxnSpPr/>
          <p:nvPr/>
        </p:nvCxnSpPr>
        <p:spPr bwMode="auto">
          <a:xfrm>
            <a:off x="3191819" y="4581128"/>
            <a:ext cx="0" cy="504056"/>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grpSp>
        <p:nvGrpSpPr>
          <p:cNvPr id="18" name="组合 17"/>
          <p:cNvGrpSpPr/>
          <p:nvPr/>
        </p:nvGrpSpPr>
        <p:grpSpPr>
          <a:xfrm>
            <a:off x="6168008" y="2102623"/>
            <a:ext cx="5760640" cy="3293992"/>
            <a:chOff x="2087668" y="1321396"/>
            <a:chExt cx="7320700" cy="4699892"/>
          </a:xfrm>
        </p:grpSpPr>
        <p:pic>
          <p:nvPicPr>
            <p:cNvPr id="19" name="Picture 3" descr="E:\zxl2022\nirx介绍\HRF血氧动力函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668" y="1321396"/>
              <a:ext cx="7320700" cy="4699892"/>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圆角 19"/>
            <p:cNvSpPr/>
            <p:nvPr/>
          </p:nvSpPr>
          <p:spPr bwMode="auto">
            <a:xfrm>
              <a:off x="7671764" y="5589240"/>
              <a:ext cx="1728192" cy="432048"/>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45720" tIns="45720" rIns="45720" bIns="45720" numCol="1" rtlCol="0" anchor="ctr" anchorCtr="0" compatLnSpc="1">
              <a:spAutoFit/>
            </a:bodyPr>
            <a:lstStyle/>
            <a:p>
              <a:pPr marL="0" marR="0" indent="0" algn="l" defTabSz="914400" rtl="0" eaLnBrk="1"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endParaRP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343472" y="251937"/>
            <a:ext cx="7992888"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Hemodynamic response function (HRF</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14" name="图片 13"/>
          <p:cNvPicPr>
            <a:picLocks noChangeAspect="1"/>
          </p:cNvPicPr>
          <p:nvPr/>
        </p:nvPicPr>
        <p:blipFill>
          <a:blip r:embed="rId2"/>
          <a:stretch>
            <a:fillRect/>
          </a:stretch>
        </p:blipFill>
        <p:spPr>
          <a:xfrm>
            <a:off x="532918" y="1537123"/>
            <a:ext cx="5563082" cy="4442845"/>
          </a:xfrm>
          <a:prstGeom prst="rect">
            <a:avLst/>
          </a:prstGeom>
        </p:spPr>
      </p:pic>
      <p:sp>
        <p:nvSpPr>
          <p:cNvPr id="15" name="文本框 14"/>
          <p:cNvSpPr txBox="1"/>
          <p:nvPr/>
        </p:nvSpPr>
        <p:spPr>
          <a:xfrm>
            <a:off x="7447454" y="2644170"/>
            <a:ext cx="3384376" cy="1569660"/>
          </a:xfrm>
          <a:prstGeom prst="rect">
            <a:avLst/>
          </a:prstGeom>
          <a:noFill/>
        </p:spPr>
        <p:txBody>
          <a:bodyPr wrap="square">
            <a:spAutoFit/>
          </a:bodyPr>
          <a:lstStyle/>
          <a:p>
            <a:r>
              <a:rPr lang="en-US" altLang="zh-CN" sz="2400" dirty="0">
                <a:latin typeface="宋体" panose="02010600030101010101" pitchFamily="2" charset="-122"/>
                <a:ea typeface="宋体" panose="02010600030101010101" pitchFamily="2" charset="-122"/>
              </a:rPr>
              <a:t>TP</a:t>
            </a:r>
            <a:r>
              <a:rPr lang="zh-CN" altLang="en-US" sz="2400" dirty="0">
                <a:latin typeface="宋体" panose="02010600030101010101" pitchFamily="2" charset="-122"/>
                <a:ea typeface="宋体" panose="02010600030101010101" pitchFamily="2" charset="-122"/>
              </a:rPr>
              <a:t>：达峰时间</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H</a:t>
            </a:r>
            <a:r>
              <a:rPr lang="zh-CN" altLang="en-US" sz="2400" dirty="0">
                <a:latin typeface="宋体" panose="02010600030101010101" pitchFamily="2" charset="-122"/>
                <a:ea typeface="宋体" panose="02010600030101010101" pitchFamily="2" charset="-122"/>
              </a:rPr>
              <a:t>：血氧相应强度</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W</a:t>
            </a:r>
            <a:r>
              <a:rPr lang="zh-CN" altLang="en-US" sz="2400" dirty="0">
                <a:latin typeface="宋体" panose="02010600030101010101" pitchFamily="2" charset="-122"/>
                <a:ea typeface="宋体" panose="02010600030101010101" pitchFamily="2" charset="-122"/>
              </a:rPr>
              <a:t>：半高宽</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PSU</a:t>
            </a:r>
            <a:r>
              <a:rPr lang="zh-CN" altLang="en-US" sz="2400" dirty="0">
                <a:latin typeface="宋体" panose="02010600030101010101" pitchFamily="2" charset="-122"/>
                <a:ea typeface="宋体" panose="02010600030101010101" pitchFamily="2" charset="-122"/>
              </a:rPr>
              <a:t>：激发后负下冲</a:t>
            </a:r>
            <a:endParaRPr lang="en-US" altLang="zh-CN" sz="24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 FNIRS</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最佳光频率</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5" name="文本框 4"/>
          <p:cNvSpPr txBox="1"/>
          <p:nvPr/>
        </p:nvSpPr>
        <p:spPr>
          <a:xfrm>
            <a:off x="2927648" y="5852224"/>
            <a:ext cx="6564658" cy="830997"/>
          </a:xfrm>
          <a:prstGeom prst="rect">
            <a:avLst/>
          </a:prstGeom>
          <a:noFill/>
        </p:spPr>
        <p:txBody>
          <a:bodyPr wrap="square">
            <a:spAutoFit/>
          </a:bodyPr>
          <a:lstStyle/>
          <a:p>
            <a:r>
              <a:rPr lang="en-US" altLang="zh-CN" sz="2400" dirty="0">
                <a:latin typeface="宋体" panose="02010600030101010101" pitchFamily="2" charset="-122"/>
                <a:ea typeface="宋体" panose="02010600030101010101" pitchFamily="2" charset="-122"/>
              </a:rPr>
              <a:t>HbO</a:t>
            </a:r>
            <a:r>
              <a:rPr lang="en-US" altLang="zh-CN" sz="1400" dirty="0">
                <a:latin typeface="宋体" panose="02010600030101010101" pitchFamily="2" charset="-122"/>
                <a:ea typeface="宋体" panose="02010600030101010101" pitchFamily="2" charset="-122"/>
              </a:rPr>
              <a:t>2</a:t>
            </a:r>
            <a:r>
              <a:rPr lang="zh-CN" altLang="en-US" sz="2400" dirty="0">
                <a:latin typeface="宋体" panose="02010600030101010101" pitchFamily="2" charset="-122"/>
                <a:ea typeface="宋体" panose="02010600030101010101" pitchFamily="2" charset="-122"/>
              </a:rPr>
              <a:t>和</a:t>
            </a:r>
            <a:r>
              <a:rPr lang="en-US" altLang="zh-CN" sz="2400" dirty="0" err="1">
                <a:latin typeface="宋体" panose="02010600030101010101" pitchFamily="2" charset="-122"/>
                <a:ea typeface="宋体" panose="02010600030101010101" pitchFamily="2" charset="-122"/>
              </a:rPr>
              <a:t>HbR</a:t>
            </a:r>
            <a:r>
              <a:rPr lang="zh-CN" altLang="en-US" sz="2400" dirty="0">
                <a:latin typeface="宋体" panose="02010600030101010101" pitchFamily="2" charset="-122"/>
                <a:ea typeface="宋体" panose="02010600030101010101" pitchFamily="2" charset="-122"/>
              </a:rPr>
              <a:t>对近红外光的吸收率不同</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700nm-900nm</a:t>
            </a:r>
            <a:r>
              <a:rPr lang="zh-CN" altLang="en-US" sz="2400" dirty="0">
                <a:latin typeface="宋体" panose="02010600030101010101" pitchFamily="2" charset="-122"/>
                <a:ea typeface="宋体" panose="02010600030101010101" pitchFamily="2" charset="-122"/>
              </a:rPr>
              <a:t>波长范围的光被水的吸收量较少</a:t>
            </a:r>
            <a:endParaRPr lang="en-US" altLang="zh-CN" sz="2400" dirty="0">
              <a:latin typeface="宋体" panose="02010600030101010101" pitchFamily="2" charset="-122"/>
              <a:ea typeface="宋体" panose="02010600030101010101" pitchFamily="2" charset="-122"/>
            </a:endParaRPr>
          </a:p>
        </p:txBody>
      </p:sp>
      <p:pic>
        <p:nvPicPr>
          <p:cNvPr id="2" name="Picture 1" descr="C:\Users\Echo\AppData\Roaming\Tencent\Users\469543873\QQ\WinTemp\RichOle\]FQI~MMHVDMF`Z@M[RK$@)7.jpg"/>
          <p:cNvPicPr>
            <a:picLocks noChangeAspect="1" noChangeArrowheads="1"/>
          </p:cNvPicPr>
          <p:nvPr/>
        </p:nvPicPr>
        <p:blipFill>
          <a:blip r:embed="rId2" cstate="print"/>
          <a:srcRect/>
          <a:stretch>
            <a:fillRect/>
          </a:stretch>
        </p:blipFill>
        <p:spPr bwMode="auto">
          <a:xfrm>
            <a:off x="3143672" y="1124555"/>
            <a:ext cx="5178961" cy="4608889"/>
          </a:xfrm>
          <a:prstGeom prst="rect">
            <a:avLst/>
          </a:prstGeom>
          <a:noFill/>
        </p:spPr>
      </p:pic>
      <p:sp>
        <p:nvSpPr>
          <p:cNvPr id="3" name="矩形 2"/>
          <p:cNvSpPr/>
          <p:nvPr>
            <p:custDataLst>
              <p:tags r:id="rId3"/>
            </p:custDataLst>
          </p:nvPr>
        </p:nvSpPr>
        <p:spPr>
          <a:xfrm>
            <a:off x="4460308" y="2261105"/>
            <a:ext cx="1515844" cy="2403781"/>
          </a:xfrm>
          <a:prstGeom prst="rect">
            <a:avLst/>
          </a:prstGeom>
          <a:solidFill>
            <a:srgbClr val="DFD8E7">
              <a:alpha val="45882"/>
            </a:srgbClr>
          </a:solidFill>
          <a:ln>
            <a:solidFill>
              <a:srgbClr val="DFD8E7">
                <a:alpha val="4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CN" sz="1400" dirty="0">
              <a:solidFill>
                <a:schemeClr val="dk1">
                  <a:lumMod val="85000"/>
                  <a:lumOff val="15000"/>
                </a:schemeClr>
              </a:solidFill>
              <a:latin typeface="黑体" panose="02010609060101010101" charset="-122"/>
              <a:ea typeface="黑体" panose="02010609060101010101" charset="-122"/>
            </a:endParaRPr>
          </a:p>
          <a:p>
            <a:pPr algn="ctr"/>
            <a:r>
              <a:rPr lang="en-US" altLang="zh-CN" sz="1400" dirty="0">
                <a:solidFill>
                  <a:schemeClr val="dk1">
                    <a:lumMod val="85000"/>
                    <a:lumOff val="15000"/>
                  </a:schemeClr>
                </a:solidFill>
                <a:latin typeface="黑体" panose="02010609060101010101" charset="-122"/>
                <a:ea typeface="黑体" panose="02010609060101010101" charset="-122"/>
              </a:rPr>
              <a:t>700-900 nm</a:t>
            </a:r>
            <a:endParaRPr lang="en-US" altLang="zh-CN" sz="1400" dirty="0">
              <a:solidFill>
                <a:schemeClr val="dk1">
                  <a:lumMod val="85000"/>
                  <a:lumOff val="15000"/>
                </a:schemeClr>
              </a:solidFill>
              <a:latin typeface="黑体" panose="02010609060101010101" charset="-122"/>
              <a:ea typeface="黑体" panose="02010609060101010101" charset="-122"/>
            </a:endParaRPr>
          </a:p>
        </p:txBody>
      </p:sp>
      <p:sp>
        <p:nvSpPr>
          <p:cNvPr id="6" name="文本框 5"/>
          <p:cNvSpPr txBox="1"/>
          <p:nvPr/>
        </p:nvSpPr>
        <p:spPr>
          <a:xfrm>
            <a:off x="9696400" y="6390620"/>
            <a:ext cx="6114196" cy="369332"/>
          </a:xfrm>
          <a:prstGeom prst="rect">
            <a:avLst/>
          </a:prstGeom>
          <a:noFill/>
        </p:spPr>
        <p:txBody>
          <a:bodyPr wrap="square">
            <a:spAutoFit/>
          </a:bodyPr>
          <a:lstStyle/>
          <a:p>
            <a:r>
              <a:rPr lang="en-US" altLang="zh-CN" sz="1800" dirty="0">
                <a:solidFill>
                  <a:schemeClr val="dk1"/>
                </a:solidFill>
                <a:latin typeface="黑体" panose="02010609060101010101" charset="-122"/>
                <a:ea typeface="黑体" panose="02010609060101010101" charset="-122"/>
              </a:rPr>
              <a:t>(Bunce, S. C., 2006) </a:t>
            </a:r>
            <a:endParaRPr lang="en-US" altLang="zh-CN" sz="1800" dirty="0">
              <a:solidFill>
                <a:schemeClr val="dk1"/>
              </a:solidFill>
              <a:latin typeface="黑体" panose="02010609060101010101" charset="-122"/>
              <a:ea typeface="黑体" panose="02010609060101010101" charset="-122"/>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光子在组织中传播方式</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548" y="1475504"/>
            <a:ext cx="7877817" cy="3499444"/>
          </a:xfrm>
          <a:prstGeom prst="rect">
            <a:avLst/>
          </a:prstGeom>
        </p:spPr>
      </p:pic>
      <p:sp>
        <p:nvSpPr>
          <p:cNvPr id="3" name="内容占位符 2"/>
          <p:cNvSpPr txBox="1"/>
          <p:nvPr/>
        </p:nvSpPr>
        <p:spPr>
          <a:xfrm>
            <a:off x="4482397" y="5213631"/>
            <a:ext cx="3274361" cy="1326588"/>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400" dirty="0">
                <a:latin typeface="宋体" panose="02010600030101010101" pitchFamily="2" charset="-122"/>
                <a:ea typeface="宋体" panose="02010600030101010101" pitchFamily="2" charset="-122"/>
              </a:rPr>
              <a:t>散射，折射</a:t>
            </a:r>
            <a:endParaRPr lang="en-US" altLang="zh-CN" sz="2400" dirty="0">
              <a:latin typeface="宋体" panose="02010600030101010101" pitchFamily="2" charset="-122"/>
              <a:ea typeface="宋体" panose="02010600030101010101" pitchFamily="2" charset="-122"/>
            </a:endParaRPr>
          </a:p>
          <a:p>
            <a:pPr marL="0" indent="0">
              <a:buNone/>
            </a:pPr>
            <a:r>
              <a:rPr lang="zh-CN" altLang="en-US" sz="2400" dirty="0">
                <a:latin typeface="宋体" panose="02010600030101010101" pitchFamily="2" charset="-122"/>
                <a:ea typeface="宋体" panose="02010600030101010101" pitchFamily="2" charset="-122"/>
              </a:rPr>
              <a:t>香蕉形的光通路</a:t>
            </a:r>
            <a:endParaRPr lang="zh-CN" altLang="en-US" sz="24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比尔</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朗伯定律</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12" name="文本框 11"/>
          <p:cNvSpPr txBox="1"/>
          <p:nvPr/>
        </p:nvSpPr>
        <p:spPr>
          <a:xfrm>
            <a:off x="2545920" y="1747886"/>
            <a:ext cx="6119446" cy="830997"/>
          </a:xfrm>
          <a:prstGeom prst="rect">
            <a:avLst/>
          </a:prstGeom>
          <a:noFill/>
        </p:spPr>
        <p:txBody>
          <a:bodyPr wrap="square">
            <a:spAutoFit/>
          </a:bodyPr>
          <a:lstStyle/>
          <a:p>
            <a:pPr marL="0" indent="0">
              <a:buNone/>
            </a:pPr>
            <a:r>
              <a:rPr lang="en-US" altLang="zh-CN" sz="2400" dirty="0">
                <a:latin typeface="Times New Roman" panose="02020603050405020304" pitchFamily="18" charset="0"/>
                <a:cs typeface="Times New Roman" panose="02020603050405020304" pitchFamily="18" charset="0"/>
              </a:rPr>
              <a:t>OD=</a:t>
            </a:r>
            <a:r>
              <a:rPr lang="el-GR" altLang="zh-CN" sz="2400" b="0" i="0" dirty="0">
                <a:solidFill>
                  <a:srgbClr val="333333"/>
                </a:solidFill>
                <a:effectLst/>
                <a:latin typeface="Times New Roman" panose="02020603050405020304" pitchFamily="18" charset="0"/>
                <a:cs typeface="Times New Roman" panose="02020603050405020304" pitchFamily="18" charset="0"/>
              </a:rPr>
              <a:t>ε</a:t>
            </a:r>
            <a:r>
              <a:rPr lang="en-US" altLang="zh-CN" sz="2400" b="0" i="0" dirty="0">
                <a:solidFill>
                  <a:srgbClr val="333333"/>
                </a:solidFill>
                <a:effectLst/>
                <a:latin typeface="Times New Roman" panose="02020603050405020304" pitchFamily="18" charset="0"/>
                <a:cs typeface="Times New Roman" panose="02020603050405020304" pitchFamily="18" charset="0"/>
              </a:rPr>
              <a:t> · C· L</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marL="0" indent="0">
              <a:buNone/>
            </a:pPr>
            <a:r>
              <a:rPr lang="zh-CN" altLang="en-US" sz="2400" dirty="0">
                <a:solidFill>
                  <a:srgbClr val="333333"/>
                </a:solidFill>
                <a:latin typeface="宋体" panose="02010600030101010101" pitchFamily="2" charset="-122"/>
                <a:ea typeface="宋体" panose="02010600030101010101" pitchFamily="2" charset="-122"/>
              </a:rPr>
              <a:t>光衰减量</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消光系数</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吸光物质浓度</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距离</a:t>
            </a:r>
            <a:endParaRPr lang="zh-CN" altLang="en-US" sz="2400" dirty="0">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9155723" y="1556792"/>
            <a:ext cx="2705881" cy="4819851"/>
          </a:xfrm>
          <a:prstGeom prst="rect">
            <a:avLst/>
          </a:prstGeom>
        </p:spPr>
      </p:pic>
      <p:pic>
        <p:nvPicPr>
          <p:cNvPr id="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624" y="3089948"/>
            <a:ext cx="3734209" cy="295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修正后比尔</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朗伯定律</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12" name="文本框 11"/>
          <p:cNvSpPr txBox="1"/>
          <p:nvPr/>
        </p:nvSpPr>
        <p:spPr>
          <a:xfrm>
            <a:off x="623392" y="1302365"/>
            <a:ext cx="10776520" cy="6740307"/>
          </a:xfrm>
          <a:prstGeom prst="rect">
            <a:avLst/>
          </a:prstGeom>
          <a:noFill/>
        </p:spPr>
        <p:txBody>
          <a:bodyPr wrap="square">
            <a:spAutoFit/>
          </a:bodyPr>
          <a:lstStyle/>
          <a:p>
            <a:pPr algn="ctr"/>
            <a:endParaRPr lang="en-US" altLang="zh-CN" sz="2400" dirty="0">
              <a:latin typeface="Times New Roman" panose="02020603050405020304" pitchFamily="18" charset="0"/>
              <a:cs typeface="Times New Roman" panose="02020603050405020304" pitchFamily="18" charset="0"/>
            </a:endParaRPr>
          </a:p>
          <a:p>
            <a:pPr algn="ctr"/>
            <a:r>
              <a:rPr lang="en-US" altLang="zh-CN" sz="2400" dirty="0">
                <a:latin typeface="Times New Roman" panose="02020603050405020304" pitchFamily="18" charset="0"/>
                <a:cs typeface="Times New Roman" panose="02020603050405020304" pitchFamily="18" charset="0"/>
              </a:rPr>
              <a:t>OD=</a:t>
            </a:r>
            <a:r>
              <a:rPr lang="el-GR" altLang="zh-CN" sz="2400" b="0" i="0" dirty="0">
                <a:solidFill>
                  <a:srgbClr val="333333"/>
                </a:solidFill>
                <a:effectLst/>
                <a:latin typeface="Times New Roman" panose="02020603050405020304" pitchFamily="18" charset="0"/>
                <a:cs typeface="Times New Roman" panose="02020603050405020304" pitchFamily="18" charset="0"/>
              </a:rPr>
              <a:t>ε</a:t>
            </a:r>
            <a:r>
              <a:rPr lang="en-US" altLang="zh-CN" sz="2400" b="0" i="0" dirty="0">
                <a:solidFill>
                  <a:srgbClr val="333333"/>
                </a:solidFill>
                <a:effectLst/>
                <a:latin typeface="Times New Roman" panose="02020603050405020304" pitchFamily="18" charset="0"/>
                <a:cs typeface="Times New Roman" panose="02020603050405020304" pitchFamily="18" charset="0"/>
              </a:rPr>
              <a:t> · C· </a:t>
            </a:r>
            <a:r>
              <a:rPr lang="en-US" altLang="zh-CN" sz="2400" b="0" i="0" dirty="0">
                <a:solidFill>
                  <a:srgbClr val="FF0000"/>
                </a:solidFill>
                <a:effectLst/>
                <a:latin typeface="Times New Roman" panose="02020603050405020304" pitchFamily="18" charset="0"/>
                <a:cs typeface="Times New Roman" panose="02020603050405020304" pitchFamily="18" charset="0"/>
              </a:rPr>
              <a:t>DPF</a:t>
            </a:r>
            <a:r>
              <a:rPr lang="en-US" altLang="zh-CN" sz="2400" b="0" i="0" dirty="0">
                <a:solidFill>
                  <a:srgbClr val="333333"/>
                </a:solidFill>
                <a:effectLst/>
                <a:latin typeface="Times New Roman" panose="02020603050405020304" pitchFamily="18" charset="0"/>
                <a:cs typeface="Times New Roman" panose="02020603050405020304" pitchFamily="18" charset="0"/>
              </a:rPr>
              <a:t> ·L+</a:t>
            </a:r>
            <a:r>
              <a:rPr lang="en-US" altLang="zh-CN" sz="2400" b="0" i="0" dirty="0">
                <a:solidFill>
                  <a:srgbClr val="C00000"/>
                </a:solidFill>
                <a:effectLst/>
                <a:latin typeface="Times New Roman" panose="02020603050405020304" pitchFamily="18" charset="0"/>
                <a:cs typeface="Times New Roman" panose="02020603050405020304" pitchFamily="18" charset="0"/>
              </a:rPr>
              <a:t>G</a:t>
            </a:r>
            <a:endParaRPr lang="en-US" altLang="zh-CN" sz="2400" b="0" i="0" dirty="0">
              <a:solidFill>
                <a:srgbClr val="C00000"/>
              </a:solidFill>
              <a:effectLst/>
              <a:latin typeface="Times New Roman" panose="02020603050405020304" pitchFamily="18" charset="0"/>
              <a:cs typeface="Times New Roman" panose="02020603050405020304" pitchFamily="18" charset="0"/>
            </a:endParaRPr>
          </a:p>
          <a:p>
            <a:pPr algn="ctr"/>
            <a:r>
              <a:rPr lang="zh-CN" altLang="en-US" sz="2400" dirty="0">
                <a:solidFill>
                  <a:srgbClr val="333333"/>
                </a:solidFill>
                <a:latin typeface="宋体" panose="02010600030101010101" pitchFamily="2" charset="-122"/>
                <a:ea typeface="宋体" panose="02010600030101010101" pitchFamily="2" charset="-122"/>
              </a:rPr>
              <a:t>光衰减量</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消光系数</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吸光物质浓度</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路径长度修正因子</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距离</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其他衰减总和</a:t>
            </a:r>
            <a:endParaRPr lang="en-US" altLang="zh-CN" sz="2400" dirty="0">
              <a:solidFill>
                <a:srgbClr val="333333"/>
              </a:solidFill>
              <a:latin typeface="Times New Roman" panose="02020603050405020304" pitchFamily="18" charset="0"/>
              <a:cs typeface="Times New Roman" panose="02020603050405020304" pitchFamily="18" charset="0"/>
            </a:endParaRPr>
          </a:p>
          <a:p>
            <a:pPr algn="ctr"/>
            <a:r>
              <a:rPr lang="zh-CN" altLang="en-US" sz="2400" b="0" i="0" dirty="0">
                <a:solidFill>
                  <a:srgbClr val="121212"/>
                </a:solidFill>
                <a:effectLst/>
                <a:latin typeface="-apple-system"/>
              </a:rPr>
              <a:t>相减</a:t>
            </a:r>
            <a:endParaRPr lang="en-US" altLang="zh-CN" sz="2400" b="0" i="0" dirty="0">
              <a:solidFill>
                <a:srgbClr val="121212"/>
              </a:solidFill>
              <a:effectLst/>
              <a:latin typeface="-apple-system"/>
            </a:endParaRPr>
          </a:p>
          <a:p>
            <a:pPr algn="ctr"/>
            <a:endParaRPr lang="en-US" altLang="zh-CN" sz="2400" b="0" i="0" dirty="0">
              <a:solidFill>
                <a:srgbClr val="121212"/>
              </a:solidFill>
              <a:effectLst/>
              <a:latin typeface="-apple-system"/>
            </a:endParaRPr>
          </a:p>
          <a:p>
            <a:pPr marL="0" indent="0" algn="ctr">
              <a:buNone/>
            </a:pPr>
            <a:r>
              <a:rPr lang="zh-CN" altLang="en-US" sz="2400" b="0" i="0" dirty="0">
                <a:solidFill>
                  <a:srgbClr val="121212"/>
                </a:solidFill>
                <a:effectLst/>
                <a:latin typeface="-apple-system"/>
              </a:rPr>
              <a:t>∆</a:t>
            </a:r>
            <a:r>
              <a:rPr lang="en-US" altLang="zh-CN" sz="2400" dirty="0">
                <a:latin typeface="Times New Roman" panose="02020603050405020304" pitchFamily="18" charset="0"/>
                <a:cs typeface="Times New Roman" panose="02020603050405020304" pitchFamily="18" charset="0"/>
              </a:rPr>
              <a:t>OD=</a:t>
            </a:r>
            <a:r>
              <a:rPr lang="el-GR" altLang="zh-CN" sz="2400" b="0" i="0" dirty="0">
                <a:solidFill>
                  <a:srgbClr val="333333"/>
                </a:solidFill>
                <a:effectLst/>
                <a:latin typeface="Times New Roman" panose="02020603050405020304" pitchFamily="18" charset="0"/>
                <a:cs typeface="Times New Roman" panose="02020603050405020304" pitchFamily="18" charset="0"/>
              </a:rPr>
              <a:t>ε</a:t>
            </a:r>
            <a:r>
              <a:rPr lang="en-US" altLang="zh-CN" sz="2400" b="0" i="0" dirty="0">
                <a:solidFill>
                  <a:srgbClr val="333333"/>
                </a:solidFill>
                <a:effectLst/>
                <a:latin typeface="Times New Roman" panose="02020603050405020304" pitchFamily="18" charset="0"/>
                <a:cs typeface="Times New Roman" panose="02020603050405020304" pitchFamily="18" charset="0"/>
              </a:rPr>
              <a:t> · </a:t>
            </a:r>
            <a:r>
              <a:rPr lang="zh-CN" altLang="en-US" sz="2400" b="0" i="0" dirty="0">
                <a:solidFill>
                  <a:srgbClr val="121212"/>
                </a:solidFill>
                <a:effectLst/>
                <a:latin typeface="-apple-system"/>
              </a:rPr>
              <a:t>∆</a:t>
            </a:r>
            <a:r>
              <a:rPr lang="en-US" altLang="zh-CN" sz="2400" b="0" i="0" dirty="0">
                <a:solidFill>
                  <a:srgbClr val="333333"/>
                </a:solidFill>
                <a:effectLst/>
                <a:latin typeface="Times New Roman" panose="02020603050405020304" pitchFamily="18" charset="0"/>
                <a:cs typeface="Times New Roman" panose="02020603050405020304" pitchFamily="18" charset="0"/>
              </a:rPr>
              <a:t>C· DPF ·L</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marL="0" indent="0" algn="ctr">
              <a:buNone/>
            </a:pPr>
            <a:r>
              <a:rPr lang="zh-CN" altLang="en-US" sz="2400" dirty="0">
                <a:solidFill>
                  <a:srgbClr val="333333"/>
                </a:solidFill>
                <a:latin typeface="宋体" panose="02010600030101010101" pitchFamily="2" charset="-122"/>
                <a:ea typeface="宋体" panose="02010600030101010101" pitchFamily="2" charset="-122"/>
              </a:rPr>
              <a:t>光衰减相对量</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消光系数</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吸光物质浓度</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路径长度修正因子</a:t>
            </a:r>
            <a:r>
              <a:rPr lang="en-US" altLang="zh-CN" sz="2400" dirty="0">
                <a:solidFill>
                  <a:srgbClr val="333333"/>
                </a:solidFill>
                <a:latin typeface="宋体" panose="02010600030101010101" pitchFamily="2" charset="-122"/>
                <a:ea typeface="宋体" panose="02010600030101010101" pitchFamily="2" charset="-122"/>
              </a:rPr>
              <a:t>·</a:t>
            </a:r>
            <a:r>
              <a:rPr lang="zh-CN" altLang="en-US" sz="2400" dirty="0">
                <a:solidFill>
                  <a:srgbClr val="333333"/>
                </a:solidFill>
                <a:latin typeface="宋体" panose="02010600030101010101" pitchFamily="2" charset="-122"/>
                <a:ea typeface="宋体" panose="02010600030101010101" pitchFamily="2" charset="-122"/>
              </a:rPr>
              <a:t>距离</a:t>
            </a:r>
            <a:endParaRPr lang="en-US" altLang="zh-CN" sz="2400" dirty="0">
              <a:solidFill>
                <a:srgbClr val="333333"/>
              </a:solidFill>
              <a:latin typeface="宋体" panose="02010600030101010101" pitchFamily="2" charset="-122"/>
              <a:ea typeface="宋体" panose="02010600030101010101" pitchFamily="2" charset="-122"/>
            </a:endParaRPr>
          </a:p>
          <a:p>
            <a:pPr marL="0" indent="0" algn="ctr">
              <a:buNone/>
            </a:pPr>
            <a:endParaRPr lang="en-US" altLang="zh-CN" sz="2400" dirty="0">
              <a:solidFill>
                <a:srgbClr val="333333"/>
              </a:solidFill>
              <a:latin typeface="宋体" panose="02010600030101010101" pitchFamily="2" charset="-122"/>
              <a:ea typeface="宋体" panose="02010600030101010101" pitchFamily="2" charset="-122"/>
            </a:endParaRPr>
          </a:p>
          <a:p>
            <a:pPr marL="0" indent="0" algn="ctr">
              <a:buNone/>
            </a:pPr>
            <a:endParaRPr lang="en-US" altLang="zh-CN" sz="2400" dirty="0">
              <a:solidFill>
                <a:srgbClr val="333333"/>
              </a:solidFill>
              <a:latin typeface="宋体" panose="02010600030101010101" pitchFamily="2" charset="-122"/>
              <a:ea typeface="宋体" panose="02010600030101010101" pitchFamily="2" charset="-122"/>
            </a:endParaRPr>
          </a:p>
          <a:p>
            <a:pPr algn="ctr"/>
            <a:r>
              <a:rPr lang="zh-CN" altLang="en-US" sz="2400" b="0" i="0" dirty="0">
                <a:solidFill>
                  <a:srgbClr val="121212"/>
                </a:solidFill>
                <a:effectLst/>
                <a:latin typeface="-apple-system"/>
              </a:rPr>
              <a:t>∆</a:t>
            </a:r>
            <a:r>
              <a:rPr lang="en-US" altLang="zh-CN" sz="2400" dirty="0">
                <a:latin typeface="Times New Roman" panose="02020603050405020304" pitchFamily="18" charset="0"/>
                <a:cs typeface="Times New Roman" panose="02020603050405020304" pitchFamily="18" charset="0"/>
              </a:rPr>
              <a:t>OD</a:t>
            </a:r>
            <a:r>
              <a:rPr lang="zh-CN" altLang="en-US" sz="1400" dirty="0">
                <a:latin typeface="Times New Roman" panose="02020603050405020304" pitchFamily="18" charset="0"/>
                <a:cs typeface="Times New Roman" panose="02020603050405020304" pitchFamily="18" charset="0"/>
              </a:rPr>
              <a:t>（</a:t>
            </a:r>
            <a:r>
              <a:rPr lang="zh-CN" altLang="en-US" sz="1400" b="0" i="0" dirty="0">
                <a:solidFill>
                  <a:srgbClr val="121212"/>
                </a:solidFill>
                <a:effectLst/>
                <a:latin typeface="-apple-system"/>
              </a:rPr>
              <a:t> ∆ </a:t>
            </a:r>
            <a:r>
              <a:rPr lang="en-US" altLang="zh-CN" sz="1400" b="0" i="0" dirty="0">
                <a:solidFill>
                  <a:srgbClr val="121212"/>
                </a:solidFill>
                <a:effectLst/>
                <a:latin typeface="-apple-system"/>
              </a:rPr>
              <a:t>t</a:t>
            </a:r>
            <a:r>
              <a:rPr lang="zh-CN" altLang="en-US" sz="1400" b="0" i="0" dirty="0">
                <a:solidFill>
                  <a:srgbClr val="121212"/>
                </a:solidFill>
                <a:effectLst/>
                <a:latin typeface="-apple-system"/>
              </a:rPr>
              <a:t>，</a:t>
            </a:r>
            <a:r>
              <a:rPr lang="el-GR" altLang="zh-CN" sz="1400" b="0" i="0" dirty="0">
                <a:solidFill>
                  <a:srgbClr val="121212"/>
                </a:solidFill>
                <a:effectLst/>
                <a:latin typeface="-apple-system"/>
              </a:rPr>
              <a:t>λ</a:t>
            </a:r>
            <a:r>
              <a:rPr lang="en-US" altLang="zh-CN" sz="1100" b="0" i="0" dirty="0">
                <a:solidFill>
                  <a:srgbClr val="121212"/>
                </a:solidFill>
                <a:effectLst/>
                <a:latin typeface="-apple-system"/>
              </a:rPr>
              <a:t>1</a:t>
            </a:r>
            <a:r>
              <a:rPr lang="zh-CN" altLang="en-US" sz="1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a:t>
            </a:r>
            <a:r>
              <a:rPr lang="el-GR" altLang="zh-CN" sz="2400" b="0" i="0" dirty="0">
                <a:solidFill>
                  <a:srgbClr val="333333"/>
                </a:solidFill>
                <a:effectLst/>
                <a:latin typeface="Times New Roman" panose="02020603050405020304" pitchFamily="18" charset="0"/>
                <a:cs typeface="Times New Roman" panose="02020603050405020304" pitchFamily="18" charset="0"/>
              </a:rPr>
              <a:t>ε</a:t>
            </a:r>
            <a:r>
              <a:rPr lang="en-US" altLang="zh-CN" sz="2400" b="0" i="0" dirty="0">
                <a:solidFill>
                  <a:srgbClr val="333333"/>
                </a:solidFill>
                <a:effectLst/>
                <a:latin typeface="Times New Roman" panose="02020603050405020304" pitchFamily="18" charset="0"/>
                <a:cs typeface="Times New Roman" panose="02020603050405020304" pitchFamily="18" charset="0"/>
              </a:rPr>
              <a:t> </a:t>
            </a:r>
            <a:r>
              <a:rPr lang="en-US" altLang="zh-CN" sz="1400" b="0" i="0" dirty="0" err="1">
                <a:solidFill>
                  <a:srgbClr val="333333"/>
                </a:solidFill>
                <a:effectLst/>
                <a:latin typeface="Times New Roman" panose="02020603050405020304" pitchFamily="18" charset="0"/>
                <a:cs typeface="Times New Roman" panose="02020603050405020304" pitchFamily="18" charset="0"/>
              </a:rPr>
              <a:t>Hbo</a:t>
            </a:r>
            <a:r>
              <a:rPr lang="en-US" altLang="zh-CN" sz="1400" b="0" i="0" dirty="0">
                <a:solidFill>
                  <a:srgbClr val="333333"/>
                </a:solidFill>
                <a:effectLst/>
                <a:latin typeface="Times New Roman" panose="02020603050405020304" pitchFamily="18" charset="0"/>
                <a:cs typeface="Times New Roman" panose="02020603050405020304" pitchFamily="18" charset="0"/>
              </a:rPr>
              <a:t>,</a:t>
            </a:r>
            <a:r>
              <a:rPr lang="el-GR" altLang="zh-CN" sz="1400" b="0" i="0" dirty="0">
                <a:solidFill>
                  <a:srgbClr val="121212"/>
                </a:solidFill>
                <a:effectLst/>
                <a:latin typeface="-apple-system"/>
              </a:rPr>
              <a:t> λ</a:t>
            </a:r>
            <a:r>
              <a:rPr lang="en-US" altLang="zh-CN" sz="1100" b="0" i="0" dirty="0">
                <a:solidFill>
                  <a:srgbClr val="121212"/>
                </a:solidFill>
                <a:effectLst/>
                <a:latin typeface="-apple-system"/>
              </a:rPr>
              <a:t>1</a:t>
            </a:r>
            <a:r>
              <a:rPr lang="en-US" altLang="zh-CN" sz="1400" b="0" i="0" dirty="0">
                <a:solidFill>
                  <a:srgbClr val="121212"/>
                </a:solidFill>
                <a:effectLst/>
                <a:latin typeface="-apple-system"/>
              </a:rPr>
              <a:t> </a:t>
            </a:r>
            <a:r>
              <a:rPr lang="en-US" altLang="zh-CN" sz="2400" b="0" i="0" dirty="0">
                <a:solidFill>
                  <a:srgbClr val="333333"/>
                </a:solidFill>
                <a:effectLst/>
                <a:latin typeface="Times New Roman" panose="02020603050405020304" pitchFamily="18" charset="0"/>
                <a:cs typeface="Times New Roman" panose="02020603050405020304" pitchFamily="18" charset="0"/>
              </a:rPr>
              <a:t>· </a:t>
            </a:r>
            <a:r>
              <a:rPr lang="zh-CN" altLang="en-US" sz="2400" b="0" i="0" dirty="0">
                <a:solidFill>
                  <a:srgbClr val="121212"/>
                </a:solidFill>
                <a:effectLst/>
                <a:latin typeface="-apple-system"/>
              </a:rPr>
              <a:t>∆</a:t>
            </a:r>
            <a:r>
              <a:rPr lang="en-US" altLang="zh-CN" sz="2400" b="0" i="0" dirty="0">
                <a:solidFill>
                  <a:srgbClr val="333333"/>
                </a:solidFill>
                <a:effectLst/>
                <a:latin typeface="Times New Roman" panose="02020603050405020304" pitchFamily="18" charset="0"/>
                <a:cs typeface="Times New Roman" panose="02020603050405020304" pitchFamily="18" charset="0"/>
              </a:rPr>
              <a:t>[</a:t>
            </a:r>
            <a:r>
              <a:rPr lang="en-US" altLang="zh-CN" sz="2400" dirty="0">
                <a:solidFill>
                  <a:srgbClr val="333333"/>
                </a:solidFill>
                <a:latin typeface="Times New Roman" panose="02020603050405020304" pitchFamily="18" charset="0"/>
                <a:cs typeface="Times New Roman" panose="02020603050405020304" pitchFamily="18" charset="0"/>
              </a:rPr>
              <a:t>HbO</a:t>
            </a:r>
            <a:r>
              <a:rPr lang="en-US" altLang="zh-CN" sz="1400" dirty="0">
                <a:solidFill>
                  <a:srgbClr val="333333"/>
                </a:solidFill>
                <a:latin typeface="Times New Roman" panose="02020603050405020304" pitchFamily="18" charset="0"/>
                <a:cs typeface="Times New Roman" panose="02020603050405020304" pitchFamily="18" charset="0"/>
              </a:rPr>
              <a:t>2</a:t>
            </a:r>
            <a:r>
              <a:rPr lang="en-US" altLang="zh-CN" sz="2400" dirty="0">
                <a:solidFill>
                  <a:srgbClr val="333333"/>
                </a:solidFill>
                <a:latin typeface="Times New Roman" panose="02020603050405020304" pitchFamily="18" charset="0"/>
                <a:cs typeface="Times New Roman" panose="02020603050405020304" pitchFamily="18" charset="0"/>
              </a:rPr>
              <a:t>]+</a:t>
            </a:r>
            <a:r>
              <a:rPr lang="el-GR" altLang="zh-CN" sz="2400" b="0" i="0" dirty="0">
                <a:solidFill>
                  <a:srgbClr val="333333"/>
                </a:solidFill>
                <a:effectLst/>
                <a:latin typeface="Times New Roman" panose="02020603050405020304" pitchFamily="18" charset="0"/>
                <a:cs typeface="Times New Roman" panose="02020603050405020304" pitchFamily="18" charset="0"/>
              </a:rPr>
              <a:t> ε</a:t>
            </a:r>
            <a:r>
              <a:rPr lang="en-US" altLang="zh-CN" sz="2400" b="0" i="0" dirty="0">
                <a:solidFill>
                  <a:srgbClr val="333333"/>
                </a:solidFill>
                <a:effectLst/>
                <a:latin typeface="Times New Roman" panose="02020603050405020304" pitchFamily="18" charset="0"/>
                <a:cs typeface="Times New Roman" panose="02020603050405020304" pitchFamily="18" charset="0"/>
              </a:rPr>
              <a:t> </a:t>
            </a:r>
            <a:r>
              <a:rPr lang="en-US" altLang="zh-CN" sz="1400" b="0" i="0" dirty="0" err="1">
                <a:solidFill>
                  <a:srgbClr val="333333"/>
                </a:solidFill>
                <a:effectLst/>
                <a:latin typeface="Times New Roman" panose="02020603050405020304" pitchFamily="18" charset="0"/>
                <a:cs typeface="Times New Roman" panose="02020603050405020304" pitchFamily="18" charset="0"/>
              </a:rPr>
              <a:t>HbR</a:t>
            </a:r>
            <a:r>
              <a:rPr lang="en-US" altLang="zh-CN" sz="1400" b="0" i="0" dirty="0">
                <a:solidFill>
                  <a:srgbClr val="333333"/>
                </a:solidFill>
                <a:effectLst/>
                <a:latin typeface="Times New Roman" panose="02020603050405020304" pitchFamily="18" charset="0"/>
                <a:cs typeface="Times New Roman" panose="02020603050405020304" pitchFamily="18" charset="0"/>
              </a:rPr>
              <a:t>,</a:t>
            </a:r>
            <a:r>
              <a:rPr lang="el-GR" altLang="zh-CN" sz="1400" b="0" i="0" dirty="0">
                <a:solidFill>
                  <a:srgbClr val="121212"/>
                </a:solidFill>
                <a:effectLst/>
                <a:latin typeface="-apple-system"/>
              </a:rPr>
              <a:t> λ</a:t>
            </a:r>
            <a:r>
              <a:rPr lang="en-US" altLang="zh-CN" sz="1100" b="0" i="0" dirty="0">
                <a:solidFill>
                  <a:srgbClr val="121212"/>
                </a:solidFill>
                <a:effectLst/>
                <a:latin typeface="-apple-system"/>
              </a:rPr>
              <a:t>1</a:t>
            </a:r>
            <a:r>
              <a:rPr lang="en-US" altLang="zh-CN" sz="1400" b="0" i="0" dirty="0">
                <a:solidFill>
                  <a:srgbClr val="121212"/>
                </a:solidFill>
                <a:effectLst/>
                <a:latin typeface="-apple-system"/>
              </a:rPr>
              <a:t> </a:t>
            </a:r>
            <a:r>
              <a:rPr lang="en-US" altLang="zh-CN" sz="2400" b="0" i="0" dirty="0">
                <a:solidFill>
                  <a:srgbClr val="333333"/>
                </a:solidFill>
                <a:effectLst/>
                <a:latin typeface="Times New Roman" panose="02020603050405020304" pitchFamily="18" charset="0"/>
                <a:cs typeface="Times New Roman" panose="02020603050405020304" pitchFamily="18" charset="0"/>
              </a:rPr>
              <a:t>·</a:t>
            </a:r>
            <a:r>
              <a:rPr lang="zh-CN" altLang="en-US" sz="2400" b="0" i="0" dirty="0">
                <a:solidFill>
                  <a:srgbClr val="121212"/>
                </a:solidFill>
                <a:effectLst/>
                <a:latin typeface="-apple-system"/>
              </a:rPr>
              <a:t>∆</a:t>
            </a:r>
            <a:r>
              <a:rPr lang="en-US" altLang="zh-CN" sz="2400" b="0" i="0" dirty="0">
                <a:solidFill>
                  <a:srgbClr val="333333"/>
                </a:solidFill>
                <a:effectLst/>
                <a:latin typeface="Times New Roman" panose="02020603050405020304" pitchFamily="18" charset="0"/>
                <a:cs typeface="Times New Roman" panose="02020603050405020304" pitchFamily="18" charset="0"/>
              </a:rPr>
              <a:t>[ </a:t>
            </a:r>
            <a:r>
              <a:rPr lang="en-US" altLang="zh-CN" sz="2400" b="0" i="0" dirty="0" err="1">
                <a:solidFill>
                  <a:srgbClr val="333333"/>
                </a:solidFill>
                <a:effectLst/>
                <a:latin typeface="Times New Roman" panose="02020603050405020304" pitchFamily="18" charset="0"/>
                <a:cs typeface="Times New Roman" panose="02020603050405020304" pitchFamily="18" charset="0"/>
              </a:rPr>
              <a:t>H</a:t>
            </a:r>
            <a:r>
              <a:rPr lang="en-US" altLang="zh-CN" sz="2400" dirty="0" err="1">
                <a:solidFill>
                  <a:srgbClr val="333333"/>
                </a:solidFill>
                <a:latin typeface="Times New Roman" panose="02020603050405020304" pitchFamily="18" charset="0"/>
                <a:cs typeface="Times New Roman" panose="02020603050405020304" pitchFamily="18" charset="0"/>
              </a:rPr>
              <a:t>bR</a:t>
            </a:r>
            <a:r>
              <a:rPr lang="en-US" altLang="zh-CN" sz="2400" dirty="0">
                <a:solidFill>
                  <a:srgbClr val="333333"/>
                </a:solidFill>
                <a:latin typeface="Times New Roman" panose="02020603050405020304" pitchFamily="18" charset="0"/>
                <a:cs typeface="Times New Roman" panose="02020603050405020304" pitchFamily="18" charset="0"/>
              </a:rPr>
              <a:t> ])·</a:t>
            </a:r>
            <a:r>
              <a:rPr lang="en-US" altLang="zh-CN" sz="2400" b="0" i="0" dirty="0">
                <a:solidFill>
                  <a:srgbClr val="333333"/>
                </a:solidFill>
                <a:effectLst/>
                <a:latin typeface="Times New Roman" panose="02020603050405020304" pitchFamily="18" charset="0"/>
                <a:cs typeface="Times New Roman" panose="02020603050405020304" pitchFamily="18" charset="0"/>
              </a:rPr>
              <a:t>DPF</a:t>
            </a:r>
            <a:r>
              <a:rPr lang="zh-CN" altLang="en-US" sz="1400" b="0" i="0" dirty="0">
                <a:solidFill>
                  <a:srgbClr val="333333"/>
                </a:solidFill>
                <a:effectLst/>
                <a:latin typeface="Times New Roman" panose="02020603050405020304" pitchFamily="18" charset="0"/>
                <a:cs typeface="Times New Roman" panose="02020603050405020304" pitchFamily="18" charset="0"/>
              </a:rPr>
              <a:t>（</a:t>
            </a:r>
            <a:r>
              <a:rPr lang="el-GR" altLang="zh-CN" sz="1400" b="0" i="0" dirty="0">
                <a:solidFill>
                  <a:srgbClr val="121212"/>
                </a:solidFill>
                <a:effectLst/>
                <a:latin typeface="-apple-system"/>
              </a:rPr>
              <a:t> λ</a:t>
            </a:r>
            <a:r>
              <a:rPr lang="en-US" altLang="zh-CN" sz="1100" b="0" i="0" dirty="0">
                <a:solidFill>
                  <a:srgbClr val="121212"/>
                </a:solidFill>
                <a:effectLst/>
                <a:latin typeface="-apple-system"/>
              </a:rPr>
              <a:t>1</a:t>
            </a:r>
            <a:r>
              <a:rPr lang="en-US" altLang="zh-CN" sz="1400" b="0" i="0" dirty="0">
                <a:solidFill>
                  <a:srgbClr val="121212"/>
                </a:solidFill>
                <a:effectLst/>
                <a:latin typeface="-apple-system"/>
              </a:rPr>
              <a:t> </a:t>
            </a:r>
            <a:r>
              <a:rPr lang="zh-CN" altLang="en-US" sz="1400" b="0" i="0" dirty="0">
                <a:solidFill>
                  <a:srgbClr val="333333"/>
                </a:solidFill>
                <a:effectLst/>
                <a:latin typeface="Times New Roman" panose="02020603050405020304" pitchFamily="18" charset="0"/>
                <a:cs typeface="Times New Roman" panose="02020603050405020304" pitchFamily="18" charset="0"/>
              </a:rPr>
              <a:t>）</a:t>
            </a:r>
            <a:r>
              <a:rPr lang="en-US" altLang="zh-CN" sz="1400" b="0" i="0" dirty="0">
                <a:solidFill>
                  <a:srgbClr val="333333"/>
                </a:solidFill>
                <a:effectLst/>
                <a:latin typeface="Times New Roman" panose="02020603050405020304" pitchFamily="18" charset="0"/>
                <a:cs typeface="Times New Roman" panose="02020603050405020304" pitchFamily="18" charset="0"/>
              </a:rPr>
              <a:t> </a:t>
            </a:r>
            <a:r>
              <a:rPr lang="en-US" altLang="zh-CN" sz="2400" b="0" i="0" dirty="0">
                <a:solidFill>
                  <a:srgbClr val="333333"/>
                </a:solidFill>
                <a:effectLst/>
                <a:latin typeface="Times New Roman" panose="02020603050405020304" pitchFamily="18" charset="0"/>
                <a:cs typeface="Times New Roman" panose="02020603050405020304" pitchFamily="18" charset="0"/>
              </a:rPr>
              <a:t>·L</a:t>
            </a:r>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OD</a:t>
            </a:r>
            <a:r>
              <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zh-CN" altLang="en-US"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 ∆ </a:t>
            </a:r>
            <a:r>
              <a:rPr kumimoji="0" lang="en-US" altLang="zh-CN"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t</a:t>
            </a:r>
            <a:r>
              <a:rPr kumimoji="0" lang="zh-CN" altLang="en-US"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a:t>
            </a:r>
            <a:r>
              <a:rPr kumimoji="0" lang="el-GR" altLang="zh-CN"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λ</a:t>
            </a:r>
            <a:r>
              <a:rPr lang="en-US" altLang="zh-CN" sz="1100" dirty="0">
                <a:solidFill>
                  <a:srgbClr val="121212"/>
                </a:solidFill>
                <a:latin typeface="-apple-system"/>
              </a:rPr>
              <a:t>2</a:t>
            </a:r>
            <a:r>
              <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el-GR"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ε</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 </a:t>
            </a:r>
            <a:r>
              <a:rPr kumimoji="0" lang="en-US" altLang="zh-CN" sz="1400" b="0" i="0" u="none" strike="noStrike" kern="1200" cap="none" spc="0" normalizeH="0" baseline="0" noProof="0" dirty="0" err="1">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Hbo</a:t>
            </a:r>
            <a:r>
              <a:rPr kumimoji="0" lang="en-US" altLang="zh-CN" sz="1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el-GR" altLang="zh-CN"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 λ</a:t>
            </a:r>
            <a:r>
              <a:rPr lang="en-US" altLang="zh-CN" sz="1100" dirty="0">
                <a:solidFill>
                  <a:srgbClr val="121212"/>
                </a:solidFill>
                <a:latin typeface="-apple-system"/>
              </a:rPr>
              <a:t>2</a:t>
            </a:r>
            <a:r>
              <a:rPr kumimoji="0" lang="en-US" altLang="zh-CN"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 </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 </a:t>
            </a:r>
            <a:r>
              <a:rPr kumimoji="0" lang="zh-CN" altLang="en-US" sz="2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[HbO</a:t>
            </a:r>
            <a:r>
              <a:rPr kumimoji="0" lang="en-US" altLang="zh-CN" sz="1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2</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el-GR"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 ε</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 </a:t>
            </a:r>
            <a:r>
              <a:rPr kumimoji="0" lang="en-US" altLang="zh-CN" sz="1400" b="0" i="0" u="none" strike="noStrike" kern="1200" cap="none" spc="0" normalizeH="0" baseline="0" noProof="0" dirty="0" err="1">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HbR</a:t>
            </a:r>
            <a:r>
              <a:rPr kumimoji="0" lang="en-US" altLang="zh-CN" sz="1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el-GR" altLang="zh-CN"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 λ</a:t>
            </a:r>
            <a:r>
              <a:rPr lang="en-US" altLang="zh-CN" sz="1100" dirty="0">
                <a:solidFill>
                  <a:srgbClr val="121212"/>
                </a:solidFill>
                <a:latin typeface="-apple-system"/>
              </a:rPr>
              <a:t>2</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zh-CN" altLang="en-US" sz="2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 </a:t>
            </a:r>
            <a:r>
              <a:rPr lang="en-US" altLang="zh-CN" sz="2400" dirty="0">
                <a:solidFill>
                  <a:srgbClr val="333333"/>
                </a:solidFill>
                <a:latin typeface="Times New Roman" panose="02020603050405020304" pitchFamily="18" charset="0"/>
                <a:cs typeface="Times New Roman" panose="02020603050405020304" pitchFamily="18" charset="0"/>
              </a:rPr>
              <a:t>H</a:t>
            </a:r>
            <a:r>
              <a:rPr kumimoji="0" lang="en-US" altLang="zh-CN" sz="2400" b="0" i="0" u="none" strike="noStrike" kern="1200" cap="none" spc="0" normalizeH="0" baseline="0" noProof="0" dirty="0" err="1">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bR</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 ])·DPF</a:t>
            </a:r>
            <a:r>
              <a:rPr kumimoji="0" lang="zh-CN" altLang="en-US" sz="1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el-GR" altLang="zh-CN"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 λ</a:t>
            </a:r>
            <a:r>
              <a:rPr lang="en-US" altLang="zh-CN" sz="1100" dirty="0">
                <a:solidFill>
                  <a:srgbClr val="121212"/>
                </a:solidFill>
                <a:latin typeface="-apple-system"/>
              </a:rPr>
              <a:t>2</a:t>
            </a:r>
            <a:r>
              <a:rPr kumimoji="0" lang="en-US" altLang="zh-CN" sz="1400" b="0" i="0" u="none" strike="noStrike" kern="1200" cap="none" spc="0" normalizeH="0" baseline="0" noProof="0" dirty="0">
                <a:ln>
                  <a:noFill/>
                </a:ln>
                <a:solidFill>
                  <a:srgbClr val="121212"/>
                </a:solidFill>
                <a:effectLst/>
                <a:uLnTx/>
                <a:uFillTx/>
                <a:latin typeface="-apple-system"/>
                <a:ea typeface="等线" panose="02010600030101010101" pitchFamily="2" charset="-122"/>
                <a:sym typeface="等线" panose="02010600030101010101" pitchFamily="2" charset="-122"/>
              </a:rPr>
              <a:t> </a:t>
            </a:r>
            <a:r>
              <a:rPr kumimoji="0" lang="zh-CN" altLang="en-US" sz="1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a:t>
            </a:r>
            <a:r>
              <a:rPr kumimoji="0" lang="en-US" altLang="zh-CN" sz="1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 </a:t>
            </a:r>
            <a:r>
              <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rPr>
              <a:t>·L</a:t>
            </a:r>
            <a:endParaRPr kumimoji="0" lang="en-US" altLang="zh-CN" sz="2400" b="0" i="0" u="none" strike="noStrike" kern="1200" cap="none" spc="0" normalizeH="0" baseline="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等线" panose="02010600030101010101" pitchFamily="2" charset="-122"/>
            </a:endParaRPr>
          </a:p>
          <a:p>
            <a:endParaRPr lang="en-US" altLang="zh-CN" sz="2400" b="0" i="0" dirty="0">
              <a:solidFill>
                <a:srgbClr val="333333"/>
              </a:solidFill>
              <a:effectLst/>
              <a:latin typeface="Times New Roman" panose="02020603050405020304" pitchFamily="18" charset="0"/>
              <a:cs typeface="Times New Roman" panose="02020603050405020304" pitchFamily="18" charset="0"/>
            </a:endParaRPr>
          </a:p>
          <a:p>
            <a:pPr marL="0" indent="0" algn="r">
              <a:buNone/>
            </a:pPr>
            <a:endParaRPr lang="en-US" altLang="zh-CN" sz="2400" dirty="0">
              <a:solidFill>
                <a:srgbClr val="333333"/>
              </a:solidFill>
              <a:latin typeface="宋体" panose="02010600030101010101" pitchFamily="2" charset="-122"/>
              <a:ea typeface="宋体" panose="02010600030101010101" pitchFamily="2" charset="-122"/>
            </a:endParaRPr>
          </a:p>
          <a:p>
            <a:pPr marL="0" indent="0" algn="r">
              <a:buNone/>
            </a:pPr>
            <a:endParaRPr lang="en-US" altLang="zh-CN" sz="2400" b="0" i="0" dirty="0">
              <a:solidFill>
                <a:srgbClr val="121212"/>
              </a:solidFill>
              <a:effectLst/>
              <a:latin typeface="-apple-system"/>
            </a:endParaRPr>
          </a:p>
          <a:p>
            <a:pPr marL="0" indent="0" algn="r">
              <a:buNone/>
            </a:pPr>
            <a:r>
              <a:rPr lang="el-GR" altLang="zh-CN" sz="2400" b="0" i="0" dirty="0">
                <a:solidFill>
                  <a:srgbClr val="121212"/>
                </a:solidFill>
                <a:effectLst/>
                <a:latin typeface="-apple-system"/>
              </a:rPr>
              <a:t>λ</a:t>
            </a:r>
            <a:r>
              <a:rPr lang="zh-CN" altLang="en-US" dirty="0">
                <a:solidFill>
                  <a:srgbClr val="121212"/>
                </a:solidFill>
                <a:latin typeface="-apple-system"/>
              </a:rPr>
              <a:t>：波长</a:t>
            </a:r>
            <a:endParaRPr lang="en-US" altLang="zh-CN" sz="2400" dirty="0">
              <a:solidFill>
                <a:srgbClr val="333333"/>
              </a:solidFill>
              <a:latin typeface="宋体" panose="02010600030101010101" pitchFamily="2" charset="-122"/>
              <a:ea typeface="宋体" panose="02010600030101010101" pitchFamily="2" charset="-122"/>
            </a:endParaRPr>
          </a:p>
          <a:p>
            <a:pPr marL="0" indent="0">
              <a:buNone/>
            </a:pPr>
            <a:endParaRPr lang="en-US" altLang="zh-CN" sz="2400" dirty="0">
              <a:solidFill>
                <a:srgbClr val="333333"/>
              </a:solidFill>
              <a:latin typeface="宋体" panose="02010600030101010101" pitchFamily="2" charset="-122"/>
              <a:ea typeface="宋体" panose="02010600030101010101" pitchFamily="2" charset="-122"/>
            </a:endParaRPr>
          </a:p>
          <a:p>
            <a:pPr marL="0" indent="0">
              <a:buNone/>
            </a:pPr>
            <a:endParaRPr lang="en-US" altLang="zh-CN" sz="2400" dirty="0">
              <a:latin typeface="宋体" panose="02010600030101010101" pitchFamily="2" charset="-122"/>
              <a:ea typeface="宋体" panose="02010600030101010101" pitchFamily="2" charset="-122"/>
            </a:endParaRPr>
          </a:p>
          <a:p>
            <a:pPr marL="0" indent="0">
              <a:buNone/>
            </a:pPr>
            <a:endParaRPr lang="zh-CN" altLang="en-US" sz="2400" dirty="0">
              <a:latin typeface="宋体" panose="02010600030101010101" pitchFamily="2" charset="-122"/>
              <a:ea typeface="宋体" panose="02010600030101010101" pitchFamily="2" charset="-122"/>
            </a:endParaRPr>
          </a:p>
        </p:txBody>
      </p:sp>
      <p:cxnSp>
        <p:nvCxnSpPr>
          <p:cNvPr id="3" name="直接箭头连接符 2"/>
          <p:cNvCxnSpPr/>
          <p:nvPr/>
        </p:nvCxnSpPr>
        <p:spPr bwMode="auto">
          <a:xfrm>
            <a:off x="6384032" y="2492896"/>
            <a:ext cx="0" cy="72008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 name="直接箭头连接符 5"/>
          <p:cNvCxnSpPr/>
          <p:nvPr/>
        </p:nvCxnSpPr>
        <p:spPr bwMode="auto">
          <a:xfrm>
            <a:off x="6384032" y="3933056"/>
            <a:ext cx="0" cy="72008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sp>
        <p:nvSpPr>
          <p:cNvPr id="7" name="左大括号 6"/>
          <p:cNvSpPr/>
          <p:nvPr/>
        </p:nvSpPr>
        <p:spPr bwMode="auto">
          <a:xfrm>
            <a:off x="1415480" y="4725144"/>
            <a:ext cx="288032" cy="576064"/>
          </a:xfrm>
          <a:prstGeom prst="leftBrac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vert="horz" wrap="square" lIns="45720" tIns="45720" rIns="45720" bIns="45720" numCol="1" rtlCol="0" anchor="ctr" anchorCtr="0" compatLnSpc="1">
            <a:spAutoFit/>
          </a:bodyPr>
          <a:lstStyle/>
          <a:p>
            <a:pPr marL="0" marR="0" indent="0" algn="l" defTabSz="914400" rtl="0" eaLnBrk="1"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近红外和其他设备的对比</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grpSp>
        <p:nvGrpSpPr>
          <p:cNvPr id="6" name="组合 5"/>
          <p:cNvGrpSpPr/>
          <p:nvPr/>
        </p:nvGrpSpPr>
        <p:grpSpPr>
          <a:xfrm>
            <a:off x="15824" y="2276872"/>
            <a:ext cx="4223792" cy="2885395"/>
            <a:chOff x="1036767" y="2564904"/>
            <a:chExt cx="4709795" cy="2957830"/>
          </a:xfrm>
        </p:grpSpPr>
        <p:pic>
          <p:nvPicPr>
            <p:cNvPr id="2" name="图片 1"/>
            <p:cNvPicPr>
              <a:picLocks noChangeAspect="1"/>
            </p:cNvPicPr>
            <p:nvPr/>
          </p:nvPicPr>
          <p:blipFill rotWithShape="1">
            <a:blip r:embed="rId2"/>
            <a:srcRect l="3822" b="4542"/>
            <a:stretch>
              <a:fillRect/>
            </a:stretch>
          </p:blipFill>
          <p:spPr>
            <a:xfrm>
              <a:off x="1343472" y="2564904"/>
              <a:ext cx="4403090" cy="2651125"/>
            </a:xfrm>
            <a:prstGeom prst="rect">
              <a:avLst/>
            </a:prstGeom>
          </p:spPr>
        </p:pic>
        <p:sp>
          <p:nvSpPr>
            <p:cNvPr id="3" name="文本框 2"/>
            <p:cNvSpPr txBox="1"/>
            <p:nvPr>
              <p:custDataLst>
                <p:tags r:id="rId3"/>
              </p:custDataLst>
            </p:nvPr>
          </p:nvSpPr>
          <p:spPr>
            <a:xfrm>
              <a:off x="2589342" y="5216029"/>
              <a:ext cx="2037080" cy="306705"/>
            </a:xfrm>
            <a:prstGeom prst="rect">
              <a:avLst/>
            </a:prstGeom>
            <a:noFill/>
          </p:spPr>
          <p:txBody>
            <a:bodyPr wrap="square" rtlCol="0">
              <a:spAutoFit/>
            </a:bodyPr>
            <a:lstStyle/>
            <a:p>
              <a:r>
                <a:rPr lang="zh-CN" altLang="en-US" sz="1400" dirty="0">
                  <a:solidFill>
                    <a:schemeClr val="dk1"/>
                  </a:solidFill>
                  <a:latin typeface="黑体" panose="02010609060101010101" charset="-122"/>
                  <a:ea typeface="黑体" panose="02010609060101010101" charset="-122"/>
                  <a:cs typeface="黑体" panose="02010609060101010101" charset="-122"/>
                </a:rPr>
                <a:t>时间分辨率</a:t>
              </a:r>
              <a:r>
                <a:rPr lang="en-US" altLang="zh-CN" sz="1400" dirty="0">
                  <a:solidFill>
                    <a:schemeClr val="dk1"/>
                  </a:solidFill>
                  <a:latin typeface="黑体" panose="02010609060101010101" charset="-122"/>
                  <a:ea typeface="黑体" panose="02010609060101010101" charset="-122"/>
                  <a:cs typeface="黑体" panose="02010609060101010101" charset="-122"/>
                </a:rPr>
                <a:t>(</a:t>
              </a:r>
              <a:r>
                <a:rPr lang="en-US" altLang="zh-CN" sz="1400" dirty="0" err="1">
                  <a:solidFill>
                    <a:schemeClr val="dk1"/>
                  </a:solidFill>
                  <a:latin typeface="黑体" panose="02010609060101010101" charset="-122"/>
                  <a:ea typeface="黑体" panose="02010609060101010101" charset="-122"/>
                  <a:cs typeface="黑体" panose="02010609060101010101" charset="-122"/>
                </a:rPr>
                <a:t>ms</a:t>
              </a:r>
              <a:r>
                <a:rPr lang="en-US" altLang="zh-CN" sz="1400" dirty="0">
                  <a:solidFill>
                    <a:schemeClr val="dk1"/>
                  </a:solidFill>
                  <a:latin typeface="黑体" panose="02010609060101010101" charset="-122"/>
                  <a:ea typeface="黑体" panose="02010609060101010101" charset="-122"/>
                  <a:cs typeface="黑体" panose="02010609060101010101" charset="-122"/>
                </a:rPr>
                <a:t>)</a:t>
              </a:r>
              <a:endParaRPr lang="en-US" altLang="zh-CN" sz="1400" dirty="0">
                <a:solidFill>
                  <a:schemeClr val="dk1"/>
                </a:solidFill>
                <a:latin typeface="黑体" panose="02010609060101010101" charset="-122"/>
                <a:ea typeface="黑体" panose="02010609060101010101" charset="-122"/>
                <a:cs typeface="黑体" panose="02010609060101010101" charset="-122"/>
              </a:endParaRPr>
            </a:p>
          </p:txBody>
        </p:sp>
        <p:sp>
          <p:nvSpPr>
            <p:cNvPr id="5" name="文本框 4"/>
            <p:cNvSpPr txBox="1"/>
            <p:nvPr>
              <p:custDataLst>
                <p:tags r:id="rId4"/>
              </p:custDataLst>
            </p:nvPr>
          </p:nvSpPr>
          <p:spPr>
            <a:xfrm rot="16200000">
              <a:off x="248732" y="3518674"/>
              <a:ext cx="1882775" cy="306705"/>
            </a:xfrm>
            <a:prstGeom prst="rect">
              <a:avLst/>
            </a:prstGeom>
            <a:noFill/>
          </p:spPr>
          <p:txBody>
            <a:bodyPr wrap="square" rtlCol="0">
              <a:spAutoFit/>
            </a:bodyPr>
            <a:lstStyle/>
            <a:p>
              <a:r>
                <a:rPr lang="zh-CN" altLang="en-US" sz="1400" dirty="0">
                  <a:solidFill>
                    <a:schemeClr val="dk1"/>
                  </a:solidFill>
                  <a:latin typeface="黑体" panose="02010609060101010101" charset="-122"/>
                  <a:ea typeface="黑体" panose="02010609060101010101" charset="-122"/>
                  <a:cs typeface="黑体" panose="02010609060101010101" charset="-122"/>
                </a:rPr>
                <a:t>空间分辨率</a:t>
              </a:r>
              <a:r>
                <a:rPr lang="en-US" altLang="zh-CN" sz="1400" dirty="0">
                  <a:solidFill>
                    <a:schemeClr val="dk1"/>
                  </a:solidFill>
                  <a:latin typeface="黑体" panose="02010609060101010101" charset="-122"/>
                  <a:ea typeface="黑体" panose="02010609060101010101" charset="-122"/>
                  <a:cs typeface="黑体" panose="02010609060101010101" charset="-122"/>
                </a:rPr>
                <a:t>(mm)</a:t>
              </a:r>
              <a:endParaRPr lang="en-US" altLang="zh-CN" sz="1400" dirty="0">
                <a:solidFill>
                  <a:schemeClr val="dk1"/>
                </a:solidFill>
                <a:latin typeface="黑体" panose="02010609060101010101" charset="-122"/>
                <a:ea typeface="黑体" panose="02010609060101010101" charset="-122"/>
                <a:cs typeface="黑体" panose="02010609060101010101" charset="-122"/>
              </a:endParaRPr>
            </a:p>
          </p:txBody>
        </p:sp>
      </p:grpSp>
      <p:graphicFrame>
        <p:nvGraphicFramePr>
          <p:cNvPr id="7" name="表格 3"/>
          <p:cNvGraphicFramePr>
            <a:graphicFrameLocks noGrp="1"/>
          </p:cNvGraphicFramePr>
          <p:nvPr/>
        </p:nvGraphicFramePr>
        <p:xfrm>
          <a:off x="4514674" y="1700809"/>
          <a:ext cx="7341967" cy="4929137"/>
        </p:xfrm>
        <a:graphic>
          <a:graphicData uri="http://schemas.openxmlformats.org/drawingml/2006/table">
            <a:tbl>
              <a:tblPr firstRow="1" bandRow="1">
                <a:tableStyleId>{8EC20E35-A176-4012-BC5E-935CFFF8708E}</a:tableStyleId>
              </a:tblPr>
              <a:tblGrid>
                <a:gridCol w="1269789"/>
                <a:gridCol w="1671532"/>
                <a:gridCol w="1516620"/>
                <a:gridCol w="1622209"/>
                <a:gridCol w="1261817"/>
              </a:tblGrid>
              <a:tr h="396007">
                <a:tc>
                  <a:txBody>
                    <a:bodyPr/>
                    <a:lstStyle/>
                    <a:p>
                      <a:pPr algn="ctr"/>
                      <a:endParaRPr lang="zh-CN" altLang="en-US" dirty="0"/>
                    </a:p>
                  </a:txBody>
                  <a:tcPr/>
                </a:tc>
                <a:tc>
                  <a:txBody>
                    <a:bodyPr/>
                    <a:lstStyle/>
                    <a:p>
                      <a:pPr algn="ctr"/>
                      <a:r>
                        <a:rPr lang="en-US" altLang="zh-CN" dirty="0"/>
                        <a:t>fMRI</a:t>
                      </a:r>
                      <a:endParaRPr lang="zh-CN" altLang="en-US" dirty="0"/>
                    </a:p>
                  </a:txBody>
                  <a:tcPr/>
                </a:tc>
                <a:tc>
                  <a:txBody>
                    <a:bodyPr/>
                    <a:lstStyle/>
                    <a:p>
                      <a:pPr algn="ctr"/>
                      <a:r>
                        <a:rPr lang="en-US" altLang="zh-CN" dirty="0" err="1"/>
                        <a:t>fNIRS</a:t>
                      </a:r>
                      <a:endParaRPr lang="zh-CN" altLang="en-US" dirty="0"/>
                    </a:p>
                  </a:txBody>
                  <a:tcPr/>
                </a:tc>
                <a:tc>
                  <a:txBody>
                    <a:bodyPr/>
                    <a:lstStyle/>
                    <a:p>
                      <a:pPr algn="ctr"/>
                      <a:r>
                        <a:rPr lang="en-US" altLang="zh-CN" dirty="0"/>
                        <a:t>EEG</a:t>
                      </a:r>
                      <a:endParaRPr lang="zh-CN" altLang="en-US" dirty="0"/>
                    </a:p>
                  </a:txBody>
                  <a:tcPr/>
                </a:tc>
                <a:tc>
                  <a:txBody>
                    <a:bodyPr/>
                    <a:lstStyle/>
                    <a:p>
                      <a:pPr algn="ctr"/>
                      <a:r>
                        <a:rPr lang="en-US" altLang="zh-CN" dirty="0"/>
                        <a:t>MEG</a:t>
                      </a:r>
                      <a:endParaRPr lang="zh-CN" altLang="en-US" dirty="0"/>
                    </a:p>
                  </a:txBody>
                  <a:tcPr/>
                </a:tc>
              </a:tr>
              <a:tr h="932493">
                <a:tc>
                  <a:txBody>
                    <a:bodyPr/>
                    <a:lstStyle/>
                    <a:p>
                      <a:pPr algn="ctr"/>
                      <a:r>
                        <a:rPr lang="zh-CN" altLang="en-US" dirty="0"/>
                        <a:t>信号来源</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dirty="0"/>
                        <a:t>间接</a:t>
                      </a:r>
                      <a:r>
                        <a:rPr lang="en-US" altLang="zh-CN" sz="1800" dirty="0"/>
                        <a:t>BOLD</a:t>
                      </a:r>
                      <a:r>
                        <a:rPr lang="zh-CN" altLang="en-US" sz="1800" dirty="0"/>
                        <a:t>信号</a:t>
                      </a:r>
                      <a:endParaRPr lang="zh-CN" alt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dirty="0"/>
                        <a:t>间接</a:t>
                      </a:r>
                      <a:r>
                        <a:rPr lang="en-US" altLang="zh-CN" sz="1800" dirty="0"/>
                        <a:t>BOLD</a:t>
                      </a:r>
                      <a:r>
                        <a:rPr lang="zh-CN" altLang="en-US" sz="1800" dirty="0"/>
                        <a:t>信号</a:t>
                      </a:r>
                      <a:endParaRPr lang="zh-CN" altLang="en-US" sz="1800" dirty="0"/>
                    </a:p>
                  </a:txBody>
                  <a:tcPr/>
                </a:tc>
                <a:tc>
                  <a:txBody>
                    <a:bodyPr/>
                    <a:lstStyle/>
                    <a:p>
                      <a:pPr algn="ctr"/>
                      <a:r>
                        <a:rPr lang="zh-CN" altLang="en-US" dirty="0"/>
                        <a:t>神经电活动</a:t>
                      </a:r>
                      <a:endParaRPr lang="zh-CN" altLang="en-US" dirty="0"/>
                    </a:p>
                  </a:txBody>
                  <a:tcPr/>
                </a:tc>
                <a:tc>
                  <a:txBody>
                    <a:bodyPr/>
                    <a:lstStyle/>
                    <a:p>
                      <a:pPr algn="ctr"/>
                      <a:r>
                        <a:rPr lang="zh-CN" altLang="en-US" b="0" dirty="0"/>
                        <a:t>神经电活动</a:t>
                      </a:r>
                      <a:endParaRPr lang="zh-CN" altLang="en-US" b="0" dirty="0"/>
                    </a:p>
                  </a:txBody>
                  <a:tcPr/>
                </a:tc>
              </a:tr>
              <a:tr h="669418">
                <a:tc>
                  <a:txBody>
                    <a:bodyPr/>
                    <a:lstStyle/>
                    <a:p>
                      <a:pPr algn="ctr"/>
                      <a:r>
                        <a:rPr lang="zh-CN" altLang="en-US" dirty="0"/>
                        <a:t>空间分辨率</a:t>
                      </a:r>
                      <a:endParaRPr lang="zh-CN" altLang="en-US" dirty="0"/>
                    </a:p>
                  </a:txBody>
                  <a:tcPr/>
                </a:tc>
                <a:tc>
                  <a:txBody>
                    <a:bodyPr/>
                    <a:lstStyle/>
                    <a:p>
                      <a:pPr algn="ctr"/>
                      <a:r>
                        <a:rPr lang="zh-CN" altLang="en-US" dirty="0"/>
                        <a:t>优秀</a:t>
                      </a:r>
                      <a:endParaRPr lang="zh-CN" altLang="en-US" dirty="0"/>
                    </a:p>
                  </a:txBody>
                  <a:tcPr/>
                </a:tc>
                <a:tc>
                  <a:txBody>
                    <a:bodyPr/>
                    <a:lstStyle/>
                    <a:p>
                      <a:pPr algn="ctr"/>
                      <a:r>
                        <a:rPr lang="zh-CN" altLang="en-US" dirty="0"/>
                        <a:t>一般</a:t>
                      </a:r>
                      <a:endParaRPr lang="zh-CN" altLang="en-US" dirty="0"/>
                    </a:p>
                  </a:txBody>
                  <a:tcPr/>
                </a:tc>
                <a:tc>
                  <a:txBody>
                    <a:bodyPr/>
                    <a:lstStyle/>
                    <a:p>
                      <a:pPr algn="ctr"/>
                      <a:r>
                        <a:rPr lang="zh-CN" altLang="en-US" dirty="0"/>
                        <a:t>局限</a:t>
                      </a:r>
                      <a:endParaRPr lang="zh-CN" altLang="en-US" dirty="0"/>
                    </a:p>
                  </a:txBody>
                  <a:tcPr/>
                </a:tc>
                <a:tc>
                  <a:txBody>
                    <a:bodyPr/>
                    <a:lstStyle/>
                    <a:p>
                      <a:pPr algn="ctr"/>
                      <a:r>
                        <a:rPr lang="zh-CN" altLang="en-US" b="0" dirty="0"/>
                        <a:t>优秀</a:t>
                      </a:r>
                      <a:endParaRPr lang="zh-CN" altLang="en-US" b="0" dirty="0"/>
                    </a:p>
                  </a:txBody>
                  <a:tcPr/>
                </a:tc>
              </a:tr>
              <a:tr h="669418">
                <a:tc>
                  <a:txBody>
                    <a:bodyPr/>
                    <a:lstStyle/>
                    <a:p>
                      <a:pPr algn="ctr"/>
                      <a:r>
                        <a:rPr lang="zh-CN" altLang="en-US" dirty="0"/>
                        <a:t>时间分辨率</a:t>
                      </a:r>
                      <a:endParaRPr lang="zh-CN" altLang="en-US" dirty="0"/>
                    </a:p>
                  </a:txBody>
                  <a:tcPr/>
                </a:tc>
                <a:tc>
                  <a:txBody>
                    <a:bodyPr/>
                    <a:lstStyle/>
                    <a:p>
                      <a:pPr algn="ctr"/>
                      <a:r>
                        <a:rPr lang="zh-CN" altLang="en-US" dirty="0"/>
                        <a:t>局限</a:t>
                      </a:r>
                      <a:endParaRPr lang="zh-CN" altLang="en-US" dirty="0"/>
                    </a:p>
                  </a:txBody>
                  <a:tcPr/>
                </a:tc>
                <a:tc>
                  <a:txBody>
                    <a:bodyPr/>
                    <a:lstStyle/>
                    <a:p>
                      <a:pPr algn="ctr"/>
                      <a:r>
                        <a:rPr lang="zh-CN" altLang="en-US" dirty="0"/>
                        <a:t>一般</a:t>
                      </a:r>
                      <a:endParaRPr lang="zh-CN" altLang="en-US" dirty="0"/>
                    </a:p>
                  </a:txBody>
                  <a:tcPr/>
                </a:tc>
                <a:tc>
                  <a:txBody>
                    <a:bodyPr/>
                    <a:lstStyle/>
                    <a:p>
                      <a:pPr algn="ctr"/>
                      <a:r>
                        <a:rPr lang="zh-CN" altLang="en-US" dirty="0"/>
                        <a:t>优秀</a:t>
                      </a:r>
                      <a:endParaRPr lang="zh-CN" altLang="en-US" dirty="0"/>
                    </a:p>
                  </a:txBody>
                  <a:tcPr/>
                </a:tc>
                <a:tc>
                  <a:txBody>
                    <a:bodyPr/>
                    <a:lstStyle/>
                    <a:p>
                      <a:pPr algn="ctr"/>
                      <a:r>
                        <a:rPr lang="zh-CN" altLang="en-US" b="0" dirty="0"/>
                        <a:t>优秀</a:t>
                      </a:r>
                      <a:endParaRPr lang="zh-CN" altLang="en-US" b="0" dirty="0"/>
                    </a:p>
                  </a:txBody>
                  <a:tcPr/>
                </a:tc>
              </a:tr>
              <a:tr h="652745">
                <a:tc>
                  <a:txBody>
                    <a:bodyPr/>
                    <a:lstStyle/>
                    <a:p>
                      <a:pPr algn="ctr"/>
                      <a:r>
                        <a:rPr lang="zh-CN" altLang="en-US" dirty="0"/>
                        <a:t>生态效度</a:t>
                      </a:r>
                      <a:endParaRPr lang="zh-CN" altLang="en-US" dirty="0"/>
                    </a:p>
                  </a:txBody>
                  <a:tcPr/>
                </a:tc>
                <a:tc>
                  <a:txBody>
                    <a:bodyPr/>
                    <a:lstStyle/>
                    <a:p>
                      <a:pPr algn="ctr"/>
                      <a:r>
                        <a:rPr lang="zh-CN" altLang="en-US" dirty="0"/>
                        <a:t>局限</a:t>
                      </a:r>
                      <a:endParaRPr lang="zh-CN" altLang="en-US" dirty="0"/>
                    </a:p>
                  </a:txBody>
                  <a:tcPr/>
                </a:tc>
                <a:tc>
                  <a:txBody>
                    <a:bodyPr/>
                    <a:lstStyle/>
                    <a:p>
                      <a:pPr algn="ctr"/>
                      <a:r>
                        <a:rPr lang="zh-CN" altLang="en-US" dirty="0"/>
                        <a:t>优秀</a:t>
                      </a:r>
                      <a:endParaRPr lang="zh-CN" altLang="en-US" dirty="0"/>
                    </a:p>
                  </a:txBody>
                  <a:tcPr/>
                </a:tc>
                <a:tc>
                  <a:txBody>
                    <a:bodyPr/>
                    <a:lstStyle/>
                    <a:p>
                      <a:pPr algn="ctr"/>
                      <a:r>
                        <a:rPr lang="zh-CN" altLang="en-US" dirty="0"/>
                        <a:t>一般</a:t>
                      </a:r>
                      <a:endParaRPr lang="zh-CN" altLang="en-US" dirty="0"/>
                    </a:p>
                  </a:txBody>
                  <a:tcPr/>
                </a:tc>
                <a:tc>
                  <a:txBody>
                    <a:bodyPr/>
                    <a:lstStyle/>
                    <a:p>
                      <a:pPr algn="ctr"/>
                      <a:r>
                        <a:rPr lang="zh-CN" altLang="en-US" dirty="0"/>
                        <a:t>局限</a:t>
                      </a:r>
                      <a:endParaRPr lang="zh-CN" altLang="en-US" dirty="0"/>
                    </a:p>
                  </a:txBody>
                  <a:tcPr/>
                </a:tc>
              </a:tr>
              <a:tr h="956311">
                <a:tc>
                  <a:txBody>
                    <a:bodyPr/>
                    <a:lstStyle/>
                    <a:p>
                      <a:pPr algn="ctr"/>
                      <a:r>
                        <a:rPr lang="zh-CN" altLang="en-US" dirty="0"/>
                        <a:t>观测部位</a:t>
                      </a:r>
                      <a:endParaRPr lang="zh-CN" altLang="en-US" dirty="0"/>
                    </a:p>
                  </a:txBody>
                  <a:tcPr/>
                </a:tc>
                <a:tc>
                  <a:txBody>
                    <a:bodyPr/>
                    <a:lstStyle/>
                    <a:p>
                      <a:pPr algn="ctr"/>
                      <a:r>
                        <a:rPr lang="zh-CN" altLang="en-US" dirty="0"/>
                        <a:t>全脑</a:t>
                      </a:r>
                      <a:endParaRPr lang="zh-CN" altLang="en-US" dirty="0"/>
                    </a:p>
                  </a:txBody>
                  <a:tcPr/>
                </a:tc>
                <a:tc>
                  <a:txBody>
                    <a:bodyPr/>
                    <a:lstStyle/>
                    <a:p>
                      <a:pPr algn="ctr"/>
                      <a:r>
                        <a:rPr lang="zh-CN" altLang="en-US" dirty="0"/>
                        <a:t>大脑皮层</a:t>
                      </a:r>
                      <a:endParaRPr lang="zh-CN" altLang="en-US" dirty="0"/>
                    </a:p>
                  </a:txBody>
                  <a:tcPr/>
                </a:tc>
                <a:tc>
                  <a:txBody>
                    <a:bodyPr/>
                    <a:lstStyle/>
                    <a:p>
                      <a:pPr algn="ctr"/>
                      <a:r>
                        <a:rPr lang="zh-CN" altLang="en-US" dirty="0"/>
                        <a:t>大脑皮层</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dirty="0"/>
                        <a:t>浅层及皮层</a:t>
                      </a:r>
                      <a:endParaRPr lang="zh-CN" altLang="en-US" sz="1800" dirty="0"/>
                    </a:p>
                    <a:p>
                      <a:pPr algn="ctr"/>
                      <a:endParaRPr lang="zh-CN" altLang="en-US" dirty="0"/>
                    </a:p>
                  </a:txBody>
                  <a:tcPr/>
                </a:tc>
              </a:tr>
              <a:tr h="652745">
                <a:tc>
                  <a:txBody>
                    <a:bodyPr/>
                    <a:lstStyle/>
                    <a:p>
                      <a:pPr algn="ctr"/>
                      <a:r>
                        <a:rPr lang="zh-CN" altLang="en-US" dirty="0"/>
                        <a:t>应用成本</a:t>
                      </a:r>
                      <a:endParaRPr lang="zh-CN" altLang="en-US" dirty="0"/>
                    </a:p>
                  </a:txBody>
                  <a:tcPr/>
                </a:tc>
                <a:tc>
                  <a:txBody>
                    <a:bodyPr/>
                    <a:lstStyle/>
                    <a:p>
                      <a:pPr algn="ctr"/>
                      <a:r>
                        <a:rPr lang="zh-CN" altLang="en-US" dirty="0"/>
                        <a:t>高</a:t>
                      </a:r>
                      <a:endParaRPr lang="zh-CN" altLang="en-US" dirty="0"/>
                    </a:p>
                  </a:txBody>
                  <a:tcPr/>
                </a:tc>
                <a:tc>
                  <a:txBody>
                    <a:bodyPr/>
                    <a:lstStyle/>
                    <a:p>
                      <a:pPr algn="ctr"/>
                      <a:r>
                        <a:rPr lang="zh-CN" altLang="en-US" dirty="0"/>
                        <a:t>中</a:t>
                      </a:r>
                      <a:endParaRPr lang="zh-CN" altLang="en-US" dirty="0"/>
                    </a:p>
                  </a:txBody>
                  <a:tcPr/>
                </a:tc>
                <a:tc>
                  <a:txBody>
                    <a:bodyPr/>
                    <a:lstStyle/>
                    <a:p>
                      <a:pPr algn="ctr"/>
                      <a:r>
                        <a:rPr lang="zh-CN" altLang="en-US" dirty="0"/>
                        <a:t>低</a:t>
                      </a:r>
                      <a:endParaRPr lang="zh-CN" altLang="en-US" dirty="0"/>
                    </a:p>
                  </a:txBody>
                  <a:tcPr/>
                </a:tc>
                <a:tc>
                  <a:txBody>
                    <a:bodyPr/>
                    <a:lstStyle/>
                    <a:p>
                      <a:pPr algn="ctr"/>
                      <a:r>
                        <a:rPr lang="zh-CN" altLang="en-US" dirty="0"/>
                        <a:t>高</a:t>
                      </a:r>
                      <a:endParaRPr lang="zh-CN" altLang="en-US" dirty="0"/>
                    </a:p>
                  </a:txBody>
                  <a:tcPr/>
                </a:tc>
              </a:tr>
            </a:tbl>
          </a:graphicData>
        </a:graphic>
      </p:graphicFrame>
      <p:grpSp>
        <p:nvGrpSpPr>
          <p:cNvPr id="15" name="组合 14"/>
          <p:cNvGrpSpPr/>
          <p:nvPr/>
        </p:nvGrpSpPr>
        <p:grpSpPr>
          <a:xfrm>
            <a:off x="6096000" y="1032176"/>
            <a:ext cx="5572579" cy="1087369"/>
            <a:chOff x="5788173" y="951608"/>
            <a:chExt cx="5851675" cy="1281988"/>
          </a:xfrm>
        </p:grpSpPr>
        <p:sp>
          <p:nvSpPr>
            <p:cNvPr id="11" name="矩形 10"/>
            <p:cNvSpPr/>
            <p:nvPr/>
          </p:nvSpPr>
          <p:spPr>
            <a:xfrm>
              <a:off x="9018099" y="1431720"/>
              <a:ext cx="2621749" cy="801876"/>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2" name="矩形 11"/>
            <p:cNvSpPr/>
            <p:nvPr/>
          </p:nvSpPr>
          <p:spPr>
            <a:xfrm>
              <a:off x="5788173" y="1431720"/>
              <a:ext cx="2719171" cy="80187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3" name="文本框 12"/>
            <p:cNvSpPr txBox="1"/>
            <p:nvPr/>
          </p:nvSpPr>
          <p:spPr>
            <a:xfrm>
              <a:off x="9442116" y="962048"/>
              <a:ext cx="1980694" cy="461666"/>
            </a:xfrm>
            <a:prstGeom prst="rect">
              <a:avLst/>
            </a:prstGeom>
            <a:noFill/>
          </p:spPr>
          <p:txBody>
            <a:bodyPr wrap="square" rtlCol="0">
              <a:spAutoFit/>
            </a:bodyPr>
            <a:lstStyle/>
            <a:p>
              <a:pPr algn="ctr"/>
              <a:r>
                <a:rPr lang="zh-CN" altLang="en-US" sz="2400" dirty="0"/>
                <a:t>电</a:t>
              </a:r>
              <a:r>
                <a:rPr lang="en-US" altLang="zh-CN" sz="2400" dirty="0"/>
                <a:t>(</a:t>
              </a:r>
              <a:r>
                <a:rPr lang="zh-CN" altLang="en-US" sz="2400" dirty="0"/>
                <a:t>磁</a:t>
              </a:r>
              <a:r>
                <a:rPr lang="en-US" altLang="zh-CN" sz="2400" dirty="0"/>
                <a:t>)</a:t>
              </a:r>
              <a:r>
                <a:rPr lang="zh-CN" altLang="en-US" sz="2400" dirty="0"/>
                <a:t>信号</a:t>
              </a:r>
              <a:endParaRPr lang="zh-CN" altLang="en-US" sz="2400" dirty="0"/>
            </a:p>
          </p:txBody>
        </p:sp>
        <p:sp>
          <p:nvSpPr>
            <p:cNvPr id="14" name="文本框 13"/>
            <p:cNvSpPr txBox="1"/>
            <p:nvPr/>
          </p:nvSpPr>
          <p:spPr>
            <a:xfrm>
              <a:off x="6213946" y="951608"/>
              <a:ext cx="1638679" cy="544294"/>
            </a:xfrm>
            <a:prstGeom prst="rect">
              <a:avLst/>
            </a:prstGeom>
            <a:noFill/>
          </p:spPr>
          <p:txBody>
            <a:bodyPr wrap="square" rtlCol="0">
              <a:spAutoFit/>
            </a:bodyPr>
            <a:lstStyle/>
            <a:p>
              <a:pPr algn="ctr"/>
              <a:r>
                <a:rPr lang="zh-CN" altLang="en-US" sz="2400" dirty="0"/>
                <a:t>血氧信号</a:t>
              </a:r>
              <a:endParaRPr lang="zh-CN" altLang="en-US" sz="2400" dirty="0"/>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err="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fNIRS</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的优势与限制</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4" name="文本占位符 3"/>
          <p:cNvSpPr txBox="1"/>
          <p:nvPr/>
        </p:nvSpPr>
        <p:spPr>
          <a:xfrm>
            <a:off x="1271464" y="1484784"/>
            <a:ext cx="4389120" cy="639762"/>
          </a:xfrm>
          <a:prstGeom prst="rect">
            <a:avLst/>
          </a:prstGeom>
        </p:spPr>
        <p:txBody>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2pPr>
            <a:lvl3pPr marL="1233805" indent="-319405"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latin typeface="宋体" panose="02010600030101010101" pitchFamily="2" charset="-122"/>
                <a:ea typeface="宋体" panose="02010600030101010101" pitchFamily="2" charset="-122"/>
              </a:rPr>
              <a:t>优势</a:t>
            </a:r>
            <a:endParaRPr lang="zh-CN" altLang="en-US" b="1" dirty="0">
              <a:latin typeface="宋体" panose="02010600030101010101" pitchFamily="2" charset="-122"/>
              <a:ea typeface="宋体" panose="02010600030101010101" pitchFamily="2" charset="-122"/>
            </a:endParaRPr>
          </a:p>
        </p:txBody>
      </p:sp>
      <p:sp>
        <p:nvSpPr>
          <p:cNvPr id="7" name="内容占位符 4"/>
          <p:cNvSpPr txBox="1"/>
          <p:nvPr/>
        </p:nvSpPr>
        <p:spPr>
          <a:xfrm>
            <a:off x="1271464" y="2171382"/>
            <a:ext cx="4389120" cy="3840480"/>
          </a:xfrm>
          <a:prstGeom prst="rect">
            <a:avLst/>
          </a:prstGeom>
        </p:spPr>
        <p:txBody>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2pPr>
            <a:lvl3pPr marL="1233805" indent="-319405"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安全、非侵入性</a:t>
            </a:r>
            <a:endParaRPr lang="en-US" altLang="zh-CN" dirty="0">
              <a:latin typeface="宋体" panose="02010600030101010101" pitchFamily="2" charset="-122"/>
              <a:ea typeface="宋体" panose="02010600030101010101" pitchFamily="2" charset="-122"/>
            </a:endParaRPr>
          </a:p>
          <a:p>
            <a:pPr marL="342900" indent="-34290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造价相对便宜，维护成本低</a:t>
            </a:r>
            <a:endParaRPr lang="en-US" altLang="zh-CN" dirty="0">
              <a:latin typeface="宋体" panose="02010600030101010101" pitchFamily="2" charset="-122"/>
              <a:ea typeface="宋体" panose="02010600030101010101" pitchFamily="2" charset="-122"/>
            </a:endParaRPr>
          </a:p>
          <a:p>
            <a:pPr marL="342900" indent="-34290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时间、空间分辨率相对较高</a:t>
            </a:r>
            <a:endParaRPr lang="en-US" altLang="zh-CN" dirty="0">
              <a:latin typeface="宋体" panose="02010600030101010101" pitchFamily="2" charset="-122"/>
              <a:ea typeface="宋体" panose="02010600030101010101" pitchFamily="2" charset="-122"/>
            </a:endParaRPr>
          </a:p>
          <a:p>
            <a:pPr marL="342900" indent="-34290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被试友好度高</a:t>
            </a:r>
            <a:endParaRPr lang="en-US" altLang="zh-CN" dirty="0">
              <a:latin typeface="宋体" panose="02010600030101010101" pitchFamily="2" charset="-122"/>
              <a:ea typeface="宋体" panose="02010600030101010101" pitchFamily="2" charset="-122"/>
            </a:endParaRPr>
          </a:p>
          <a:p>
            <a:pPr marL="342900" indent="-34290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生态效度高</a:t>
            </a:r>
            <a:endParaRPr lang="en-US" altLang="zh-CN" dirty="0">
              <a:latin typeface="宋体" panose="02010600030101010101" pitchFamily="2" charset="-122"/>
              <a:ea typeface="宋体" panose="02010600030101010101" pitchFamily="2" charset="-122"/>
            </a:endParaRPr>
          </a:p>
          <a:p>
            <a:pPr marL="342900" indent="-342900">
              <a:buFont typeface="Wingdings" panose="05000000000000000000" pitchFamily="2" charset="2"/>
              <a:buChar char="ü"/>
            </a:pPr>
            <a:r>
              <a:rPr lang="zh-CN" altLang="en-US" dirty="0">
                <a:latin typeface="宋体" panose="02010600030101010101" pitchFamily="2" charset="-122"/>
                <a:ea typeface="宋体" panose="02010600030101010101" pitchFamily="2" charset="-122"/>
              </a:rPr>
              <a:t>兼容性高</a:t>
            </a:r>
            <a:endParaRPr lang="zh-CN" altLang="en-US" dirty="0">
              <a:latin typeface="宋体" panose="02010600030101010101" pitchFamily="2" charset="-122"/>
              <a:ea typeface="宋体" panose="02010600030101010101" pitchFamily="2" charset="-122"/>
            </a:endParaRPr>
          </a:p>
        </p:txBody>
      </p:sp>
      <p:sp>
        <p:nvSpPr>
          <p:cNvPr id="11" name="文本占位符 5"/>
          <p:cNvSpPr txBox="1"/>
          <p:nvPr/>
        </p:nvSpPr>
        <p:spPr>
          <a:xfrm>
            <a:off x="6531418" y="1531620"/>
            <a:ext cx="4389120" cy="639762"/>
          </a:xfrm>
          <a:prstGeom prst="rect">
            <a:avLst/>
          </a:prstGeom>
        </p:spPr>
        <p:txBody>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2pPr>
            <a:lvl3pPr marL="1233805" indent="-319405"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latin typeface="宋体" panose="02010600030101010101" pitchFamily="2" charset="-122"/>
                <a:ea typeface="宋体" panose="02010600030101010101" pitchFamily="2" charset="-122"/>
              </a:rPr>
              <a:t>限制</a:t>
            </a:r>
            <a:endParaRPr lang="zh-CN" altLang="en-US" b="1" dirty="0">
              <a:latin typeface="宋体" panose="02010600030101010101" pitchFamily="2" charset="-122"/>
              <a:ea typeface="宋体" panose="02010600030101010101" pitchFamily="2" charset="-122"/>
            </a:endParaRPr>
          </a:p>
        </p:txBody>
      </p:sp>
      <p:sp>
        <p:nvSpPr>
          <p:cNvPr id="12" name="内容占位符 6"/>
          <p:cNvSpPr txBox="1"/>
          <p:nvPr/>
        </p:nvSpPr>
        <p:spPr>
          <a:xfrm>
            <a:off x="6531418" y="2218218"/>
            <a:ext cx="4389120" cy="3840480"/>
          </a:xfrm>
          <a:prstGeom prst="rect">
            <a:avLst/>
          </a:prstGeom>
        </p:spPr>
        <p:txBody>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2pPr>
            <a:lvl3pPr marL="1233805" indent="-319405"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zh-CN" altLang="en-US" dirty="0">
                <a:latin typeface="宋体" panose="02010600030101010101" pitchFamily="2" charset="-122"/>
                <a:ea typeface="宋体" panose="02010600030101010101" pitchFamily="2" charset="-122"/>
              </a:rPr>
              <a:t>外皮层记录</a:t>
            </a:r>
            <a:endParaRPr lang="en-US" altLang="zh-CN" dirty="0">
              <a:latin typeface="宋体" panose="02010600030101010101" pitchFamily="2" charset="-122"/>
              <a:ea typeface="宋体" panose="02010600030101010101" pitchFamily="2" charset="-122"/>
            </a:endParaRPr>
          </a:p>
          <a:p>
            <a:pPr marL="342900" indent="-342900"/>
            <a:r>
              <a:rPr lang="zh-CN" altLang="en-US" dirty="0">
                <a:latin typeface="宋体" panose="02010600030101010101" pitchFamily="2" charset="-122"/>
                <a:ea typeface="宋体" panose="02010600030101010101" pitchFamily="2" charset="-122"/>
              </a:rPr>
              <a:t>被试间脑区解剖位置差异</a:t>
            </a:r>
            <a:endParaRPr lang="en-US" altLang="zh-CN" dirty="0">
              <a:latin typeface="宋体" panose="02010600030101010101" pitchFamily="2" charset="-122"/>
              <a:ea typeface="宋体" panose="02010600030101010101" pitchFamily="2" charset="-122"/>
            </a:endParaRPr>
          </a:p>
          <a:p>
            <a:pPr marL="342900" indent="-342900"/>
            <a:r>
              <a:rPr lang="zh-CN" altLang="en-US" dirty="0">
                <a:latin typeface="宋体" panose="02010600030101010101" pitchFamily="2" charset="-122"/>
                <a:ea typeface="宋体" panose="02010600030101010101" pitchFamily="2" charset="-122"/>
              </a:rPr>
              <a:t>信噪比较低</a:t>
            </a:r>
            <a:endParaRPr lang="en-US" altLang="zh-CN" dirty="0">
              <a:latin typeface="宋体" panose="02010600030101010101" pitchFamily="2" charset="-122"/>
              <a:ea typeface="宋体" panose="02010600030101010101" pitchFamily="2" charset="-122"/>
            </a:endParaRPr>
          </a:p>
          <a:p>
            <a:pPr marL="342900" indent="-342900"/>
            <a:endParaRPr lang="en-US" altLang="zh-CN" dirty="0"/>
          </a:p>
          <a:p>
            <a:pPr marL="342900" indent="-342900"/>
            <a:endParaRPr lang="zh-CN" altLang="en-US" dirty="0"/>
          </a:p>
        </p:txBody>
      </p:sp>
      <p:sp>
        <p:nvSpPr>
          <p:cNvPr id="13" name="矩形 12"/>
          <p:cNvSpPr/>
          <p:nvPr/>
        </p:nvSpPr>
        <p:spPr bwMode="auto">
          <a:xfrm>
            <a:off x="1178900" y="4509120"/>
            <a:ext cx="2972884" cy="864096"/>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45720" tIns="45720" rIns="45720" bIns="45720" numCol="1" rtlCol="0" anchor="ctr" anchorCtr="0" compatLnSpc="1">
            <a:spAutoFit/>
          </a:bodyPr>
          <a:lstStyle/>
          <a:p>
            <a:pPr marL="0" marR="0" indent="0" algn="l" defTabSz="914400" rtl="0" eaLnBrk="1"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2427090" y="2850994"/>
            <a:ext cx="1368152"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7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8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3795241" y="2921168"/>
            <a:ext cx="8853487"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近红外实验设计</a:t>
            </a:r>
            <a:endParaRPr lang="zh-CN" altLang="zh-CN"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descr="文本框 6"/>
          <p:cNvSpPr txBox="1"/>
          <p:nvPr/>
        </p:nvSpPr>
        <p:spPr bwMode="auto">
          <a:xfrm>
            <a:off x="5231904" y="0"/>
            <a:ext cx="216024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目录</a:t>
            </a:r>
            <a:endParaRPr lang="zh-CN" altLang="zh-CN"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2" name="文本框 1"/>
          <p:cNvSpPr txBox="1"/>
          <p:nvPr/>
        </p:nvSpPr>
        <p:spPr>
          <a:xfrm>
            <a:off x="1055440" y="2013228"/>
            <a:ext cx="6801862" cy="3323987"/>
          </a:xfrm>
          <a:prstGeom prst="rect">
            <a:avLst/>
          </a:prstGeom>
          <a:noFill/>
        </p:spPr>
        <p:txBody>
          <a:bodyPr wrap="none" rtlCol="0">
            <a:spAutoFit/>
          </a:bodyPr>
          <a:lstStyle/>
          <a:p>
            <a:pPr marL="457200" indent="-457200">
              <a:buFont typeface="+mj-lt"/>
              <a:buAutoNum type="arabicPeriod"/>
            </a:pPr>
            <a:r>
              <a:rPr lang="zh-CN" altLang="en-US" sz="3200" dirty="0">
                <a:latin typeface="宋体" panose="02010600030101010101" pitchFamily="2" charset="-122"/>
                <a:ea typeface="宋体" panose="02010600030101010101" pitchFamily="2" charset="-122"/>
              </a:rPr>
              <a:t>近红外技术基本原理</a:t>
            </a:r>
            <a:endParaRPr lang="en-US" altLang="zh-CN" sz="3200" dirty="0">
              <a:latin typeface="宋体" panose="02010600030101010101" pitchFamily="2" charset="-122"/>
              <a:ea typeface="宋体" panose="02010600030101010101" pitchFamily="2" charset="-122"/>
            </a:endParaRPr>
          </a:p>
          <a:p>
            <a:pPr marL="457200" indent="-457200">
              <a:buFont typeface="+mj-lt"/>
              <a:buAutoNum type="arabicPeriod"/>
            </a:pPr>
            <a:r>
              <a:rPr lang="zh-CN" altLang="en-US" sz="3200" dirty="0">
                <a:latin typeface="宋体" panose="02010600030101010101" pitchFamily="2" charset="-122"/>
                <a:ea typeface="宋体" panose="02010600030101010101" pitchFamily="2" charset="-122"/>
              </a:rPr>
              <a:t>近红外实验设计</a:t>
            </a:r>
            <a:endParaRPr lang="en-US" altLang="zh-CN" sz="3200" dirty="0">
              <a:latin typeface="宋体" panose="02010600030101010101" pitchFamily="2" charset="-122"/>
              <a:ea typeface="宋体" panose="02010600030101010101" pitchFamily="2" charset="-122"/>
            </a:endParaRPr>
          </a:p>
          <a:p>
            <a:pPr marL="457200" indent="-457200">
              <a:buFont typeface="+mj-lt"/>
              <a:buAutoNum type="arabicPeriod"/>
            </a:pPr>
            <a:r>
              <a:rPr lang="en-US" altLang="zh-CN" sz="3200" dirty="0" err="1">
                <a:latin typeface="宋体" panose="02010600030101010101" pitchFamily="2" charset="-122"/>
                <a:ea typeface="宋体" panose="02010600030101010101" pitchFamily="2" charset="-122"/>
              </a:rPr>
              <a:t>Cortiviusion</a:t>
            </a:r>
            <a:r>
              <a:rPr lang="zh-CN" altLang="en-US" sz="3200" dirty="0">
                <a:latin typeface="宋体" panose="02010600030101010101" pitchFamily="2" charset="-122"/>
                <a:ea typeface="宋体" panose="02010600030101010101" pitchFamily="2" charset="-122"/>
              </a:rPr>
              <a:t>便携近红外设备组成</a:t>
            </a:r>
            <a:endParaRPr lang="en-US" altLang="zh-CN" sz="3200" dirty="0">
              <a:latin typeface="宋体" panose="02010600030101010101" pitchFamily="2" charset="-122"/>
              <a:ea typeface="宋体" panose="02010600030101010101" pitchFamily="2" charset="-122"/>
            </a:endParaRPr>
          </a:p>
          <a:p>
            <a:pPr marL="457200" indent="-457200">
              <a:buFont typeface="+mj-lt"/>
              <a:buAutoNum type="arabicPeriod"/>
            </a:pPr>
            <a:r>
              <a:rPr lang="zh-CN" altLang="en-US" sz="3200" dirty="0">
                <a:latin typeface="宋体" panose="02010600030101010101" pitchFamily="2" charset="-122"/>
                <a:ea typeface="宋体" panose="02010600030101010101" pitchFamily="2" charset="-122"/>
              </a:rPr>
              <a:t>数据采集和导出</a:t>
            </a:r>
            <a:endParaRPr lang="en-US" altLang="zh-CN" sz="3200" dirty="0">
              <a:latin typeface="宋体" panose="02010600030101010101" pitchFamily="2" charset="-122"/>
              <a:ea typeface="宋体" panose="02010600030101010101" pitchFamily="2" charset="-122"/>
            </a:endParaRPr>
          </a:p>
          <a:p>
            <a:pPr marL="457200" indent="-457200">
              <a:buFont typeface="+mj-lt"/>
              <a:buAutoNum type="arabicPeriod"/>
            </a:pPr>
            <a:r>
              <a:rPr lang="zh-CN" altLang="en-US" sz="3200" dirty="0">
                <a:latin typeface="宋体" panose="02010600030101010101" pitchFamily="2" charset="-122"/>
                <a:ea typeface="宋体" panose="02010600030101010101" pitchFamily="2" charset="-122"/>
              </a:rPr>
              <a:t>数据处理</a:t>
            </a:r>
            <a:endParaRPr lang="en-US" altLang="zh-CN" sz="3200" dirty="0">
              <a:latin typeface="宋体" panose="02010600030101010101" pitchFamily="2" charset="-122"/>
              <a:ea typeface="宋体" panose="02010600030101010101" pitchFamily="2" charset="-122"/>
            </a:endParaRPr>
          </a:p>
          <a:p>
            <a:pPr marL="457200" indent="-457200">
              <a:buFont typeface="+mj-lt"/>
              <a:buAutoNum type="arabicPeriod"/>
            </a:pPr>
            <a:r>
              <a:rPr lang="zh-CN" altLang="en-US" sz="3200" dirty="0">
                <a:latin typeface="宋体" panose="02010600030101010101" pitchFamily="2" charset="-122"/>
                <a:ea typeface="宋体" panose="02010600030101010101" pitchFamily="2" charset="-122"/>
              </a:rPr>
              <a:t>案例分享</a:t>
            </a:r>
            <a:endParaRPr lang="en-US" altLang="zh-CN" sz="3200" dirty="0">
              <a:latin typeface="宋体" panose="02010600030101010101" pitchFamily="2" charset="-122"/>
              <a:ea typeface="宋体" panose="02010600030101010101" pitchFamily="2" charset="-122"/>
            </a:endParaRPr>
          </a:p>
          <a:p>
            <a:endParaRPr lang="zh-CN" altLang="en-US" dirty="0"/>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71198"/>
                    </a14:imgEffect>
                  </a14:imgLayer>
                </a14:imgProps>
              </a:ext>
              <a:ext uri="{28A0092B-C50C-407E-A947-70E740481C1C}">
                <a14:useLocalDpi xmlns:a14="http://schemas.microsoft.com/office/drawing/2010/main" val="0"/>
              </a:ext>
            </a:extLst>
          </a:blip>
          <a:stretch>
            <a:fillRect/>
          </a:stretch>
        </p:blipFill>
        <p:spPr>
          <a:xfrm>
            <a:off x="5087888" y="2780928"/>
            <a:ext cx="11401800" cy="4384651"/>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功能近红外实验设计原则</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12" name="文本框 11"/>
          <p:cNvSpPr txBox="1"/>
          <p:nvPr/>
        </p:nvSpPr>
        <p:spPr>
          <a:xfrm>
            <a:off x="335360" y="1710074"/>
            <a:ext cx="6552728" cy="4893647"/>
          </a:xfrm>
          <a:prstGeom prst="rect">
            <a:avLst/>
          </a:prstGeom>
          <a:noFill/>
        </p:spPr>
        <p:txBody>
          <a:bodyPr wrap="square">
            <a:spAutoFit/>
          </a:bodyPr>
          <a:lstStyle/>
          <a:p>
            <a:pPr algn="ctr"/>
            <a:endParaRPr lang="en-US" altLang="zh-CN" sz="2400" dirty="0">
              <a:latin typeface="宋体" panose="02010600030101010101" pitchFamily="2" charset="-122"/>
              <a:ea typeface="宋体" panose="02010600030101010101" pitchFamily="2" charset="-122"/>
              <a:cs typeface="Times New Roman" panose="02020603050405020304" pitchFamily="18" charset="0"/>
            </a:endParaRPr>
          </a:p>
          <a:p>
            <a:r>
              <a:rPr lang="zh-CN" altLang="en-US" sz="2400" dirty="0">
                <a:latin typeface="宋体" panose="02010600030101010101" pitchFamily="2" charset="-122"/>
                <a:ea typeface="宋体" panose="02010600030101010101" pitchFamily="2" charset="-122"/>
              </a:rPr>
              <a:t>注意事项：</a:t>
            </a:r>
            <a:endParaRPr lang="zh-CN" altLang="en-US" sz="2400" dirty="0">
              <a:latin typeface="宋体" panose="02010600030101010101" pitchFamily="2" charset="-122"/>
              <a:ea typeface="宋体" panose="02010600030101010101" pitchFamily="2" charset="-122"/>
            </a:endParaRPr>
          </a:p>
          <a:p>
            <a:pPr lvl="1">
              <a:buFont typeface="Wingdings" panose="05000000000000000000" pitchFamily="2" charset="2"/>
              <a:buChar char="Ø"/>
            </a:pPr>
            <a:r>
              <a:rPr lang="zh-CN" altLang="en-US" sz="2400" dirty="0">
                <a:latin typeface="宋体" panose="02010600030101010101" pitchFamily="2" charset="-122"/>
                <a:ea typeface="宋体" panose="02010600030101010101" pitchFamily="2" charset="-122"/>
              </a:rPr>
              <a:t>受</a:t>
            </a:r>
            <a:r>
              <a:rPr lang="zh-CN" altLang="en-US" sz="2400" b="1" dirty="0">
                <a:solidFill>
                  <a:srgbClr val="FF0000"/>
                </a:solidFill>
                <a:latin typeface="宋体" panose="02010600030101010101" pitchFamily="2" charset="-122"/>
                <a:ea typeface="宋体" panose="02010600030101010101" pitchFamily="2" charset="-122"/>
              </a:rPr>
              <a:t>测量深度和空间分辨率</a:t>
            </a:r>
            <a:r>
              <a:rPr lang="zh-CN" altLang="en-US" sz="2400" dirty="0">
                <a:latin typeface="宋体" panose="02010600030101010101" pitchFamily="2" charset="-122"/>
                <a:ea typeface="宋体" panose="02010600030101010101" pitchFamily="2" charset="-122"/>
              </a:rPr>
              <a:t>的限制，</a:t>
            </a:r>
            <a:r>
              <a:rPr lang="en-US" altLang="zh-CN" sz="2400" dirty="0" err="1">
                <a:latin typeface="宋体" panose="02010600030101010101" pitchFamily="2" charset="-122"/>
                <a:ea typeface="宋体" panose="02010600030101010101" pitchFamily="2" charset="-122"/>
              </a:rPr>
              <a:t>fNIRS</a:t>
            </a:r>
            <a:r>
              <a:rPr lang="zh-CN" altLang="en-US" sz="2400" dirty="0">
                <a:latin typeface="宋体" panose="02010600030101010101" pitchFamily="2" charset="-122"/>
                <a:ea typeface="宋体" panose="02010600030101010101" pitchFamily="2" charset="-122"/>
              </a:rPr>
              <a:t>不能回答涉及较深皮层和深部核团的基础认知功能和情绪加工等理论问题。</a:t>
            </a:r>
            <a:endParaRPr lang="en-US" altLang="zh-CN" sz="2400" dirty="0">
              <a:latin typeface="宋体" panose="02010600030101010101" pitchFamily="2" charset="-122"/>
              <a:ea typeface="宋体" panose="02010600030101010101" pitchFamily="2" charset="-122"/>
            </a:endParaRPr>
          </a:p>
          <a:p>
            <a:pPr lvl="1"/>
            <a:endParaRPr lang="en-US" altLang="zh-CN" sz="2400" dirty="0">
              <a:latin typeface="宋体" panose="02010600030101010101" pitchFamily="2" charset="-122"/>
              <a:ea typeface="宋体" panose="02010600030101010101" pitchFamily="2" charset="-122"/>
            </a:endParaRPr>
          </a:p>
          <a:p>
            <a:pPr lvl="1">
              <a:buFont typeface="Wingdings" panose="05000000000000000000" pitchFamily="2" charset="2"/>
              <a:buChar char="Ø"/>
            </a:pPr>
            <a:endParaRPr lang="zh-CN" altLang="en-US" sz="2400" dirty="0">
              <a:latin typeface="宋体" panose="02010600030101010101" pitchFamily="2" charset="-122"/>
              <a:ea typeface="宋体" panose="02010600030101010101" pitchFamily="2" charset="-122"/>
            </a:endParaRPr>
          </a:p>
          <a:p>
            <a:pPr lvl="1">
              <a:buFont typeface="Wingdings" panose="05000000000000000000" pitchFamily="2" charset="2"/>
              <a:buChar char="Ø"/>
            </a:pPr>
            <a:r>
              <a:rPr lang="zh-CN" altLang="en-US" sz="2400" dirty="0">
                <a:latin typeface="宋体" panose="02010600030101010101" pitchFamily="2" charset="-122"/>
                <a:ea typeface="宋体" panose="02010600030101010101" pitchFamily="2" charset="-122"/>
              </a:rPr>
              <a:t>受</a:t>
            </a:r>
            <a:r>
              <a:rPr lang="zh-CN" altLang="en-US" sz="2400" b="1" dirty="0">
                <a:solidFill>
                  <a:srgbClr val="FF0000"/>
                </a:solidFill>
                <a:latin typeface="宋体" panose="02010600030101010101" pitchFamily="2" charset="-122"/>
                <a:ea typeface="宋体" panose="02010600030101010101" pitchFamily="2" charset="-122"/>
              </a:rPr>
              <a:t>慢信号本质</a:t>
            </a:r>
            <a:r>
              <a:rPr lang="zh-CN" altLang="en-US" sz="2400" dirty="0">
                <a:latin typeface="宋体" panose="02010600030101010101" pitchFamily="2" charset="-122"/>
                <a:ea typeface="宋体" panose="02010600030101010101" pitchFamily="2" charset="-122"/>
              </a:rPr>
              <a:t>的限制，</a:t>
            </a:r>
            <a:r>
              <a:rPr lang="en-US" altLang="zh-CN" sz="2400" dirty="0" err="1">
                <a:latin typeface="宋体" panose="02010600030101010101" pitchFamily="2" charset="-122"/>
                <a:ea typeface="宋体" panose="02010600030101010101" pitchFamily="2" charset="-122"/>
              </a:rPr>
              <a:t>fNIRS</a:t>
            </a:r>
            <a:r>
              <a:rPr lang="zh-CN" altLang="en-US" sz="2400" dirty="0">
                <a:latin typeface="宋体" panose="02010600030101010101" pitchFamily="2" charset="-122"/>
                <a:ea typeface="宋体" panose="02010600030101010101" pitchFamily="2" charset="-122"/>
              </a:rPr>
              <a:t>不能在时间进程上回答早期（快速）认知过程的理论问题。</a:t>
            </a:r>
            <a:endParaRPr lang="zh-CN" altLang="en-US" sz="2400" dirty="0">
              <a:latin typeface="宋体" panose="02010600030101010101" pitchFamily="2" charset="-122"/>
              <a:ea typeface="宋体" panose="02010600030101010101" pitchFamily="2" charset="-122"/>
            </a:endParaRPr>
          </a:p>
          <a:p>
            <a:pPr marL="0" indent="0">
              <a:buNone/>
            </a:pPr>
            <a:endParaRPr lang="en-US" altLang="zh-CN" sz="2400" dirty="0">
              <a:solidFill>
                <a:srgbClr val="333333"/>
              </a:solidFill>
              <a:latin typeface="宋体" panose="02010600030101010101" pitchFamily="2" charset="-122"/>
              <a:ea typeface="宋体" panose="02010600030101010101" pitchFamily="2" charset="-122"/>
            </a:endParaRPr>
          </a:p>
          <a:p>
            <a:pPr marL="0" indent="0">
              <a:buNone/>
            </a:pPr>
            <a:endParaRPr lang="en-US" altLang="zh-CN" sz="2400" dirty="0">
              <a:latin typeface="宋体" panose="02010600030101010101" pitchFamily="2" charset="-122"/>
              <a:ea typeface="宋体" panose="02010600030101010101" pitchFamily="2" charset="-122"/>
            </a:endParaRPr>
          </a:p>
          <a:p>
            <a:pPr marL="0" indent="0">
              <a:buNone/>
            </a:pPr>
            <a:endParaRPr lang="zh-CN" altLang="en-US" sz="2400" dirty="0">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552" y="2204864"/>
            <a:ext cx="5093774" cy="3914524"/>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Block</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实验范例</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grpSp>
        <p:nvGrpSpPr>
          <p:cNvPr id="66" name="组合 65"/>
          <p:cNvGrpSpPr/>
          <p:nvPr/>
        </p:nvGrpSpPr>
        <p:grpSpPr>
          <a:xfrm>
            <a:off x="5709343" y="1528174"/>
            <a:ext cx="6248146" cy="3563774"/>
            <a:chOff x="2006692" y="2253691"/>
            <a:chExt cx="6248146" cy="3563774"/>
          </a:xfrm>
        </p:grpSpPr>
        <p:pic>
          <p:nvPicPr>
            <p:cNvPr id="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92" y="2253691"/>
              <a:ext cx="2994539" cy="178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691" y="2253691"/>
              <a:ext cx="3152147" cy="178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296" y="4293928"/>
              <a:ext cx="5568792" cy="152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10"/>
            <p:cNvSpPr txBox="1">
              <a:spLocks noChangeArrowheads="1"/>
            </p:cNvSpPr>
            <p:nvPr/>
          </p:nvSpPr>
          <p:spPr bwMode="auto">
            <a:xfrm>
              <a:off x="4721511" y="3931516"/>
              <a:ext cx="507831" cy="24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2100" dirty="0"/>
                <a:t>=</a:t>
              </a:r>
              <a:endParaRPr lang="en-US" altLang="zh-CN" sz="2100" dirty="0"/>
            </a:p>
          </p:txBody>
        </p:sp>
        <p:pic>
          <p:nvPicPr>
            <p:cNvPr id="7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179" y="2932382"/>
              <a:ext cx="342900"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组合 22"/>
          <p:cNvGrpSpPr/>
          <p:nvPr/>
        </p:nvGrpSpPr>
        <p:grpSpPr>
          <a:xfrm>
            <a:off x="536793" y="1830086"/>
            <a:ext cx="4797919" cy="1484305"/>
            <a:chOff x="1371600" y="1600200"/>
            <a:chExt cx="5791200" cy="1447800"/>
          </a:xfrm>
        </p:grpSpPr>
        <p:sp>
          <p:nvSpPr>
            <p:cNvPr id="24" name="Rectangle 6"/>
            <p:cNvSpPr>
              <a:spLocks noChangeArrowheads="1"/>
            </p:cNvSpPr>
            <p:nvPr/>
          </p:nvSpPr>
          <p:spPr bwMode="auto">
            <a:xfrm>
              <a:off x="2203450" y="1600200"/>
              <a:ext cx="762000" cy="457200"/>
            </a:xfrm>
            <a:prstGeom prst="rect">
              <a:avLst/>
            </a:prstGeom>
            <a:solidFill>
              <a:schemeClr val="accent1"/>
            </a:solidFill>
            <a:ln w="9525">
              <a:noFill/>
              <a:miter lim="800000"/>
            </a:ln>
          </p:spPr>
          <p:txBody>
            <a:bodyPr wrap="none" anchor="ctr"/>
            <a:lstStyle/>
            <a:p>
              <a:pPr algn="ctr"/>
              <a:r>
                <a:rPr lang="en-US" altLang="zh-CN" sz="1350" dirty="0">
                  <a:solidFill>
                    <a:schemeClr val="bg1"/>
                  </a:solidFill>
                </a:rPr>
                <a:t>tap</a:t>
              </a:r>
              <a:endParaRPr lang="en-US" altLang="zh-CN" sz="1350" dirty="0">
                <a:solidFill>
                  <a:schemeClr val="bg1"/>
                </a:solidFill>
              </a:endParaRPr>
            </a:p>
          </p:txBody>
        </p:sp>
        <p:sp>
          <p:nvSpPr>
            <p:cNvPr id="25" name="Rectangle 7"/>
            <p:cNvSpPr>
              <a:spLocks noChangeArrowheads="1"/>
            </p:cNvSpPr>
            <p:nvPr/>
          </p:nvSpPr>
          <p:spPr bwMode="auto">
            <a:xfrm>
              <a:off x="3048000" y="1600200"/>
              <a:ext cx="762000" cy="457200"/>
            </a:xfrm>
            <a:prstGeom prst="rect">
              <a:avLst/>
            </a:prstGeom>
            <a:solidFill>
              <a:schemeClr val="accent1"/>
            </a:solidFill>
            <a:ln w="9525">
              <a:noFill/>
              <a:miter lim="800000"/>
            </a:ln>
          </p:spPr>
          <p:txBody>
            <a:bodyPr wrap="none" anchor="ctr"/>
            <a:lstStyle/>
            <a:p>
              <a:pPr algn="ctr"/>
              <a:r>
                <a:rPr lang="en-US" altLang="zh-CN" sz="1350">
                  <a:solidFill>
                    <a:schemeClr val="bg1"/>
                  </a:solidFill>
                </a:rPr>
                <a:t>+</a:t>
              </a:r>
              <a:endParaRPr lang="en-US" altLang="zh-CN" sz="1350">
                <a:solidFill>
                  <a:schemeClr val="bg1"/>
                </a:solidFill>
              </a:endParaRPr>
            </a:p>
          </p:txBody>
        </p:sp>
        <p:sp>
          <p:nvSpPr>
            <p:cNvPr id="26" name="Rectangle 8"/>
            <p:cNvSpPr>
              <a:spLocks noChangeArrowheads="1"/>
            </p:cNvSpPr>
            <p:nvPr/>
          </p:nvSpPr>
          <p:spPr bwMode="auto">
            <a:xfrm>
              <a:off x="3886200" y="1600200"/>
              <a:ext cx="762000" cy="457200"/>
            </a:xfrm>
            <a:prstGeom prst="rect">
              <a:avLst/>
            </a:prstGeom>
            <a:solidFill>
              <a:schemeClr val="accent1"/>
            </a:solidFill>
            <a:ln w="9525">
              <a:noFill/>
              <a:miter lim="800000"/>
            </a:ln>
          </p:spPr>
          <p:txBody>
            <a:bodyPr wrap="none" anchor="ctr"/>
            <a:lstStyle/>
            <a:p>
              <a:pPr algn="ctr"/>
              <a:r>
                <a:rPr lang="en-US" altLang="zh-CN" sz="1350">
                  <a:solidFill>
                    <a:schemeClr val="bg1"/>
                  </a:solidFill>
                </a:rPr>
                <a:t>tap</a:t>
              </a:r>
              <a:endParaRPr lang="en-US" altLang="zh-CN" sz="1350">
                <a:solidFill>
                  <a:schemeClr val="bg1"/>
                </a:solidFill>
              </a:endParaRPr>
            </a:p>
          </p:txBody>
        </p:sp>
        <p:sp>
          <p:nvSpPr>
            <p:cNvPr id="27" name="Rectangle 9"/>
            <p:cNvSpPr>
              <a:spLocks noChangeArrowheads="1"/>
            </p:cNvSpPr>
            <p:nvPr/>
          </p:nvSpPr>
          <p:spPr bwMode="auto">
            <a:xfrm>
              <a:off x="4724400" y="1600200"/>
              <a:ext cx="762000" cy="457200"/>
            </a:xfrm>
            <a:prstGeom prst="rect">
              <a:avLst/>
            </a:prstGeom>
            <a:solidFill>
              <a:schemeClr val="accent1"/>
            </a:solidFill>
            <a:ln w="9525">
              <a:noFill/>
              <a:miter lim="800000"/>
            </a:ln>
          </p:spPr>
          <p:txBody>
            <a:bodyPr wrap="none" anchor="ctr"/>
            <a:lstStyle/>
            <a:p>
              <a:pPr algn="ctr"/>
              <a:r>
                <a:rPr lang="en-US" altLang="zh-CN" sz="1350">
                  <a:solidFill>
                    <a:schemeClr val="bg1"/>
                  </a:solidFill>
                </a:rPr>
                <a:t>+</a:t>
              </a:r>
              <a:endParaRPr lang="en-US" altLang="zh-CN" sz="1350">
                <a:solidFill>
                  <a:schemeClr val="bg1"/>
                </a:solidFill>
              </a:endParaRPr>
            </a:p>
          </p:txBody>
        </p:sp>
        <p:sp>
          <p:nvSpPr>
            <p:cNvPr id="28" name="Text Box 12"/>
            <p:cNvSpPr txBox="1">
              <a:spLocks noChangeArrowheads="1"/>
            </p:cNvSpPr>
            <p:nvPr/>
          </p:nvSpPr>
          <p:spPr bwMode="auto">
            <a:xfrm>
              <a:off x="2371725" y="2091437"/>
              <a:ext cx="451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sp>
          <p:nvSpPr>
            <p:cNvPr id="29" name="Text Box 13"/>
            <p:cNvSpPr txBox="1">
              <a:spLocks noChangeArrowheads="1"/>
            </p:cNvSpPr>
            <p:nvPr/>
          </p:nvSpPr>
          <p:spPr bwMode="auto">
            <a:xfrm>
              <a:off x="3238500" y="2091437"/>
              <a:ext cx="451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dirty="0"/>
                <a:t>20s</a:t>
              </a:r>
              <a:endParaRPr lang="en-US" altLang="zh-CN" sz="750" dirty="0"/>
            </a:p>
          </p:txBody>
        </p:sp>
        <p:sp>
          <p:nvSpPr>
            <p:cNvPr id="30" name="Text Box 14"/>
            <p:cNvSpPr txBox="1">
              <a:spLocks noChangeArrowheads="1"/>
            </p:cNvSpPr>
            <p:nvPr/>
          </p:nvSpPr>
          <p:spPr bwMode="auto">
            <a:xfrm>
              <a:off x="4079875" y="2091437"/>
              <a:ext cx="451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sp>
          <p:nvSpPr>
            <p:cNvPr id="31" name="Text Box 15"/>
            <p:cNvSpPr txBox="1">
              <a:spLocks noChangeArrowheads="1"/>
            </p:cNvSpPr>
            <p:nvPr/>
          </p:nvSpPr>
          <p:spPr bwMode="auto">
            <a:xfrm>
              <a:off x="4946651" y="2091437"/>
              <a:ext cx="451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sp>
          <p:nvSpPr>
            <p:cNvPr id="32" name="Rectangle 18"/>
            <p:cNvSpPr>
              <a:spLocks noChangeArrowheads="1"/>
            </p:cNvSpPr>
            <p:nvPr/>
          </p:nvSpPr>
          <p:spPr bwMode="auto">
            <a:xfrm>
              <a:off x="1371600" y="1600200"/>
              <a:ext cx="762000" cy="457200"/>
            </a:xfrm>
            <a:prstGeom prst="rect">
              <a:avLst/>
            </a:prstGeom>
            <a:solidFill>
              <a:schemeClr val="accent1"/>
            </a:solidFill>
            <a:ln w="9525">
              <a:noFill/>
              <a:miter lim="800000"/>
            </a:ln>
          </p:spPr>
          <p:txBody>
            <a:bodyPr wrap="none" anchor="ctr"/>
            <a:lstStyle/>
            <a:p>
              <a:pPr algn="ctr"/>
              <a:r>
                <a:rPr lang="en-US" altLang="zh-CN" sz="1350" dirty="0">
                  <a:solidFill>
                    <a:schemeClr val="bg1"/>
                  </a:solidFill>
                </a:rPr>
                <a:t>+</a:t>
              </a:r>
              <a:endParaRPr lang="en-US" altLang="zh-CN" sz="1350" dirty="0">
                <a:solidFill>
                  <a:schemeClr val="bg1"/>
                </a:solidFill>
              </a:endParaRPr>
            </a:p>
          </p:txBody>
        </p:sp>
        <p:sp>
          <p:nvSpPr>
            <p:cNvPr id="33" name="Text Box 19"/>
            <p:cNvSpPr txBox="1">
              <a:spLocks noChangeArrowheads="1"/>
            </p:cNvSpPr>
            <p:nvPr/>
          </p:nvSpPr>
          <p:spPr bwMode="auto">
            <a:xfrm>
              <a:off x="1593851" y="2091437"/>
              <a:ext cx="451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dirty="0"/>
                <a:t>20s</a:t>
              </a:r>
              <a:endParaRPr lang="en-US" altLang="zh-CN" sz="750" dirty="0"/>
            </a:p>
          </p:txBody>
        </p:sp>
        <p:sp>
          <p:nvSpPr>
            <p:cNvPr id="34" name="Rectangle 20"/>
            <p:cNvSpPr>
              <a:spLocks noChangeArrowheads="1"/>
            </p:cNvSpPr>
            <p:nvPr/>
          </p:nvSpPr>
          <p:spPr bwMode="auto">
            <a:xfrm>
              <a:off x="5562600" y="1600200"/>
              <a:ext cx="762000" cy="457200"/>
            </a:xfrm>
            <a:prstGeom prst="rect">
              <a:avLst/>
            </a:prstGeom>
            <a:solidFill>
              <a:schemeClr val="accent1"/>
            </a:solidFill>
            <a:ln w="9525">
              <a:noFill/>
              <a:miter lim="800000"/>
            </a:ln>
          </p:spPr>
          <p:txBody>
            <a:bodyPr wrap="none" anchor="ctr"/>
            <a:lstStyle/>
            <a:p>
              <a:pPr algn="ctr"/>
              <a:r>
                <a:rPr lang="en-US" altLang="zh-CN" sz="1350">
                  <a:solidFill>
                    <a:schemeClr val="bg1"/>
                  </a:solidFill>
                </a:rPr>
                <a:t>tap</a:t>
              </a:r>
              <a:endParaRPr lang="en-US" altLang="zh-CN" sz="1350">
                <a:solidFill>
                  <a:schemeClr val="bg1"/>
                </a:solidFill>
              </a:endParaRPr>
            </a:p>
          </p:txBody>
        </p:sp>
        <p:sp>
          <p:nvSpPr>
            <p:cNvPr id="35" name="Rectangle 21"/>
            <p:cNvSpPr>
              <a:spLocks noChangeArrowheads="1"/>
            </p:cNvSpPr>
            <p:nvPr/>
          </p:nvSpPr>
          <p:spPr bwMode="auto">
            <a:xfrm>
              <a:off x="6400800" y="1600200"/>
              <a:ext cx="762000" cy="457200"/>
            </a:xfrm>
            <a:prstGeom prst="rect">
              <a:avLst/>
            </a:prstGeom>
            <a:solidFill>
              <a:schemeClr val="accent1"/>
            </a:solidFill>
            <a:ln w="9525">
              <a:noFill/>
              <a:miter lim="800000"/>
            </a:ln>
          </p:spPr>
          <p:txBody>
            <a:bodyPr wrap="none" anchor="ctr"/>
            <a:lstStyle/>
            <a:p>
              <a:pPr algn="ctr"/>
              <a:r>
                <a:rPr lang="en-US" altLang="zh-CN" sz="1350">
                  <a:solidFill>
                    <a:schemeClr val="bg1"/>
                  </a:solidFill>
                </a:rPr>
                <a:t>+</a:t>
              </a:r>
              <a:endParaRPr lang="en-US" altLang="zh-CN" sz="1350">
                <a:solidFill>
                  <a:schemeClr val="bg1"/>
                </a:solidFill>
              </a:endParaRPr>
            </a:p>
          </p:txBody>
        </p:sp>
        <p:sp>
          <p:nvSpPr>
            <p:cNvPr id="36" name="Text Box 22"/>
            <p:cNvSpPr txBox="1">
              <a:spLocks noChangeArrowheads="1"/>
            </p:cNvSpPr>
            <p:nvPr/>
          </p:nvSpPr>
          <p:spPr bwMode="auto">
            <a:xfrm>
              <a:off x="5756275" y="2091437"/>
              <a:ext cx="451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sp>
          <p:nvSpPr>
            <p:cNvPr id="72" name="Text Box 23"/>
            <p:cNvSpPr txBox="1">
              <a:spLocks noChangeArrowheads="1"/>
            </p:cNvSpPr>
            <p:nvPr/>
          </p:nvSpPr>
          <p:spPr bwMode="auto">
            <a:xfrm>
              <a:off x="6623051" y="2091437"/>
              <a:ext cx="451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grpSp>
          <p:nvGrpSpPr>
            <p:cNvPr id="73" name="Group 38"/>
            <p:cNvGrpSpPr/>
            <p:nvPr/>
          </p:nvGrpSpPr>
          <p:grpSpPr bwMode="auto">
            <a:xfrm>
              <a:off x="1371600" y="2514600"/>
              <a:ext cx="5791200" cy="533400"/>
              <a:chOff x="672" y="1536"/>
              <a:chExt cx="3648" cy="336"/>
            </a:xfrm>
          </p:grpSpPr>
          <p:sp>
            <p:nvSpPr>
              <p:cNvPr id="74" name="Line 25"/>
              <p:cNvSpPr>
                <a:spLocks noChangeShapeType="1"/>
              </p:cNvSpPr>
              <p:nvPr/>
            </p:nvSpPr>
            <p:spPr bwMode="auto">
              <a:xfrm>
                <a:off x="672" y="1872"/>
                <a:ext cx="48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75" name="Line 26"/>
              <p:cNvSpPr>
                <a:spLocks noChangeShapeType="1"/>
              </p:cNvSpPr>
              <p:nvPr/>
            </p:nvSpPr>
            <p:spPr bwMode="auto">
              <a:xfrm flipV="1">
                <a:off x="1152" y="1536"/>
                <a:ext cx="0" cy="336"/>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76" name="Line 27"/>
              <p:cNvSpPr>
                <a:spLocks noChangeShapeType="1"/>
              </p:cNvSpPr>
              <p:nvPr/>
            </p:nvSpPr>
            <p:spPr bwMode="auto">
              <a:xfrm>
                <a:off x="1152" y="1536"/>
                <a:ext cx="52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77" name="Line 28"/>
              <p:cNvSpPr>
                <a:spLocks noChangeShapeType="1"/>
              </p:cNvSpPr>
              <p:nvPr/>
            </p:nvSpPr>
            <p:spPr bwMode="auto">
              <a:xfrm>
                <a:off x="1680" y="1536"/>
                <a:ext cx="0" cy="336"/>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78" name="Line 29"/>
              <p:cNvSpPr>
                <a:spLocks noChangeShapeType="1"/>
              </p:cNvSpPr>
              <p:nvPr/>
            </p:nvSpPr>
            <p:spPr bwMode="auto">
              <a:xfrm>
                <a:off x="1680" y="1872"/>
                <a:ext cx="576"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79" name="Line 30"/>
              <p:cNvSpPr>
                <a:spLocks noChangeShapeType="1"/>
              </p:cNvSpPr>
              <p:nvPr/>
            </p:nvSpPr>
            <p:spPr bwMode="auto">
              <a:xfrm flipV="1">
                <a:off x="2244" y="1536"/>
                <a:ext cx="0" cy="336"/>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80" name="Line 31"/>
              <p:cNvSpPr>
                <a:spLocks noChangeShapeType="1"/>
              </p:cNvSpPr>
              <p:nvPr/>
            </p:nvSpPr>
            <p:spPr bwMode="auto">
              <a:xfrm>
                <a:off x="2244" y="1536"/>
                <a:ext cx="52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81" name="Line 32"/>
              <p:cNvSpPr>
                <a:spLocks noChangeShapeType="1"/>
              </p:cNvSpPr>
              <p:nvPr/>
            </p:nvSpPr>
            <p:spPr bwMode="auto">
              <a:xfrm>
                <a:off x="2772" y="1536"/>
                <a:ext cx="0" cy="336"/>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82" name="Line 33"/>
              <p:cNvSpPr>
                <a:spLocks noChangeShapeType="1"/>
              </p:cNvSpPr>
              <p:nvPr/>
            </p:nvSpPr>
            <p:spPr bwMode="auto">
              <a:xfrm>
                <a:off x="2784" y="1872"/>
                <a:ext cx="48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83" name="Line 34"/>
              <p:cNvSpPr>
                <a:spLocks noChangeShapeType="1"/>
              </p:cNvSpPr>
              <p:nvPr/>
            </p:nvSpPr>
            <p:spPr bwMode="auto">
              <a:xfrm flipV="1">
                <a:off x="3264" y="1536"/>
                <a:ext cx="0" cy="336"/>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84" name="Line 35"/>
              <p:cNvSpPr>
                <a:spLocks noChangeShapeType="1"/>
              </p:cNvSpPr>
              <p:nvPr/>
            </p:nvSpPr>
            <p:spPr bwMode="auto">
              <a:xfrm>
                <a:off x="3264" y="1536"/>
                <a:ext cx="52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85" name="Line 36"/>
              <p:cNvSpPr>
                <a:spLocks noChangeShapeType="1"/>
              </p:cNvSpPr>
              <p:nvPr/>
            </p:nvSpPr>
            <p:spPr bwMode="auto">
              <a:xfrm>
                <a:off x="3792" y="1536"/>
                <a:ext cx="0" cy="336"/>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sp>
            <p:nvSpPr>
              <p:cNvPr id="86" name="Line 37"/>
              <p:cNvSpPr>
                <a:spLocks noChangeShapeType="1"/>
              </p:cNvSpPr>
              <p:nvPr/>
            </p:nvSpPr>
            <p:spPr bwMode="auto">
              <a:xfrm>
                <a:off x="3792" y="1872"/>
                <a:ext cx="52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sz="1350"/>
              </a:p>
            </p:txBody>
          </p:sp>
        </p:gr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Block</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实验范例</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2" name="Freeform 5"/>
          <p:cNvSpPr/>
          <p:nvPr/>
        </p:nvSpPr>
        <p:spPr bwMode="auto">
          <a:xfrm>
            <a:off x="3869395" y="2282304"/>
            <a:ext cx="5687190" cy="610265"/>
          </a:xfrm>
          <a:custGeom>
            <a:avLst/>
            <a:gdLst>
              <a:gd name="T0" fmla="*/ 0 w 4208"/>
              <a:gd name="T1" fmla="*/ 596900 h 510"/>
              <a:gd name="T2" fmla="*/ 225425 w 4208"/>
              <a:gd name="T3" fmla="*/ 649288 h 510"/>
              <a:gd name="T4" fmla="*/ 385762 w 4208"/>
              <a:gd name="T5" fmla="*/ 596900 h 510"/>
              <a:gd name="T6" fmla="*/ 569912 w 4208"/>
              <a:gd name="T7" fmla="*/ 504825 h 510"/>
              <a:gd name="T8" fmla="*/ 596900 w 4208"/>
              <a:gd name="T9" fmla="*/ 465138 h 510"/>
              <a:gd name="T10" fmla="*/ 690562 w 4208"/>
              <a:gd name="T11" fmla="*/ 398463 h 510"/>
              <a:gd name="T12" fmla="*/ 715962 w 4208"/>
              <a:gd name="T13" fmla="*/ 358775 h 510"/>
              <a:gd name="T14" fmla="*/ 755650 w 4208"/>
              <a:gd name="T15" fmla="*/ 344488 h 510"/>
              <a:gd name="T16" fmla="*/ 795337 w 4208"/>
              <a:gd name="T17" fmla="*/ 265113 h 510"/>
              <a:gd name="T18" fmla="*/ 835025 w 4208"/>
              <a:gd name="T19" fmla="*/ 385763 h 510"/>
              <a:gd name="T20" fmla="*/ 901700 w 4208"/>
              <a:gd name="T21" fmla="*/ 755650 h 510"/>
              <a:gd name="T22" fmla="*/ 941387 w 4208"/>
              <a:gd name="T23" fmla="*/ 742950 h 510"/>
              <a:gd name="T24" fmla="*/ 1008062 w 4208"/>
              <a:gd name="T25" fmla="*/ 730250 h 510"/>
              <a:gd name="T26" fmla="*/ 1166812 w 4208"/>
              <a:gd name="T27" fmla="*/ 623888 h 510"/>
              <a:gd name="T28" fmla="*/ 1273175 w 4208"/>
              <a:gd name="T29" fmla="*/ 715963 h 510"/>
              <a:gd name="T30" fmla="*/ 1352550 w 4208"/>
              <a:gd name="T31" fmla="*/ 649288 h 510"/>
              <a:gd name="T32" fmla="*/ 1684337 w 4208"/>
              <a:gd name="T33" fmla="*/ 609600 h 510"/>
              <a:gd name="T34" fmla="*/ 1763712 w 4208"/>
              <a:gd name="T35" fmla="*/ 477838 h 510"/>
              <a:gd name="T36" fmla="*/ 1909762 w 4208"/>
              <a:gd name="T37" fmla="*/ 663575 h 510"/>
              <a:gd name="T38" fmla="*/ 2254250 w 4208"/>
              <a:gd name="T39" fmla="*/ 809625 h 510"/>
              <a:gd name="T40" fmla="*/ 2465387 w 4208"/>
              <a:gd name="T41" fmla="*/ 795338 h 510"/>
              <a:gd name="T42" fmla="*/ 2638425 w 4208"/>
              <a:gd name="T43" fmla="*/ 557213 h 510"/>
              <a:gd name="T44" fmla="*/ 2730500 w 4208"/>
              <a:gd name="T45" fmla="*/ 93663 h 510"/>
              <a:gd name="T46" fmla="*/ 2743200 w 4208"/>
              <a:gd name="T47" fmla="*/ 53975 h 510"/>
              <a:gd name="T48" fmla="*/ 2757487 w 4208"/>
              <a:gd name="T49" fmla="*/ 14288 h 510"/>
              <a:gd name="T50" fmla="*/ 2770187 w 4208"/>
              <a:gd name="T51" fmla="*/ 185738 h 510"/>
              <a:gd name="T52" fmla="*/ 2863849 w 4208"/>
              <a:gd name="T53" fmla="*/ 438150 h 510"/>
              <a:gd name="T54" fmla="*/ 3035299 w 4208"/>
              <a:gd name="T55" fmla="*/ 742950 h 510"/>
              <a:gd name="T56" fmla="*/ 3101974 w 4208"/>
              <a:gd name="T57" fmla="*/ 596900 h 510"/>
              <a:gd name="T58" fmla="*/ 3578225 w 4208"/>
              <a:gd name="T59" fmla="*/ 517525 h 510"/>
              <a:gd name="T60" fmla="*/ 3644900 w 4208"/>
              <a:gd name="T61" fmla="*/ 663575 h 510"/>
              <a:gd name="T62" fmla="*/ 3857625 w 4208"/>
              <a:gd name="T63" fmla="*/ 557213 h 510"/>
              <a:gd name="T64" fmla="*/ 4043362 w 4208"/>
              <a:gd name="T65" fmla="*/ 742950 h 510"/>
              <a:gd name="T66" fmla="*/ 4135437 w 4208"/>
              <a:gd name="T67" fmla="*/ 690563 h 510"/>
              <a:gd name="T68" fmla="*/ 4241800 w 4208"/>
              <a:gd name="T69" fmla="*/ 584200 h 510"/>
              <a:gd name="T70" fmla="*/ 4333875 w 4208"/>
              <a:gd name="T71" fmla="*/ 609600 h 510"/>
              <a:gd name="T72" fmla="*/ 4373562 w 4208"/>
              <a:gd name="T73" fmla="*/ 596900 h 510"/>
              <a:gd name="T74" fmla="*/ 4479924 w 4208"/>
              <a:gd name="T75" fmla="*/ 584200 h 510"/>
              <a:gd name="T76" fmla="*/ 4638674 w 4208"/>
              <a:gd name="T77" fmla="*/ 477838 h 510"/>
              <a:gd name="T78" fmla="*/ 4718049 w 4208"/>
              <a:gd name="T79" fmla="*/ 344488 h 510"/>
              <a:gd name="T80" fmla="*/ 4797424 w 4208"/>
              <a:gd name="T81" fmla="*/ 93663 h 510"/>
              <a:gd name="T82" fmla="*/ 4903787 w 4208"/>
              <a:gd name="T83" fmla="*/ 304800 h 510"/>
              <a:gd name="T84" fmla="*/ 4957762 w 4208"/>
              <a:gd name="T85" fmla="*/ 358775 h 510"/>
              <a:gd name="T86" fmla="*/ 5076824 w 4208"/>
              <a:gd name="T87" fmla="*/ 530225 h 510"/>
              <a:gd name="T88" fmla="*/ 5208587 w 4208"/>
              <a:gd name="T89" fmla="*/ 649288 h 510"/>
              <a:gd name="T90" fmla="*/ 5302249 w 4208"/>
              <a:gd name="T91" fmla="*/ 569913 h 510"/>
              <a:gd name="T92" fmla="*/ 5354637 w 4208"/>
              <a:gd name="T93" fmla="*/ 490538 h 510"/>
              <a:gd name="T94" fmla="*/ 5367337 w 4208"/>
              <a:gd name="T95" fmla="*/ 438150 h 510"/>
              <a:gd name="T96" fmla="*/ 5394324 w 4208"/>
              <a:gd name="T97" fmla="*/ 490538 h 510"/>
              <a:gd name="T98" fmla="*/ 5446712 w 4208"/>
              <a:gd name="T99" fmla="*/ 609600 h 510"/>
              <a:gd name="T100" fmla="*/ 5553074 w 4208"/>
              <a:gd name="T101" fmla="*/ 690563 h 510"/>
              <a:gd name="T102" fmla="*/ 5646736 w 4208"/>
              <a:gd name="T103" fmla="*/ 755650 h 510"/>
              <a:gd name="T104" fmla="*/ 5765799 w 4208"/>
              <a:gd name="T105" fmla="*/ 782638 h 510"/>
              <a:gd name="T106" fmla="*/ 5897561 w 4208"/>
              <a:gd name="T107" fmla="*/ 730250 h 510"/>
              <a:gd name="T108" fmla="*/ 5976936 w 4208"/>
              <a:gd name="T109" fmla="*/ 663575 h 510"/>
              <a:gd name="T110" fmla="*/ 6095999 w 4208"/>
              <a:gd name="T111" fmla="*/ 609600 h 510"/>
              <a:gd name="T112" fmla="*/ 6242049 w 4208"/>
              <a:gd name="T113" fmla="*/ 715963 h 510"/>
              <a:gd name="T114" fmla="*/ 6427786 w 4208"/>
              <a:gd name="T115" fmla="*/ 663575 h 510"/>
              <a:gd name="T116" fmla="*/ 6665913 w 4208"/>
              <a:gd name="T117" fmla="*/ 715963 h 510"/>
              <a:gd name="T118" fmla="*/ 6680200 w 4208"/>
              <a:gd name="T119" fmla="*/ 676275 h 5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08"/>
              <a:gd name="T181" fmla="*/ 0 h 510"/>
              <a:gd name="T182" fmla="*/ 4208 w 4208"/>
              <a:gd name="T183" fmla="*/ 510 h 5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08" h="510">
                <a:moveTo>
                  <a:pt x="0" y="376"/>
                </a:moveTo>
                <a:cubicBezTo>
                  <a:pt x="53" y="428"/>
                  <a:pt x="64" y="418"/>
                  <a:pt x="142" y="409"/>
                </a:cubicBezTo>
                <a:cubicBezTo>
                  <a:pt x="186" y="395"/>
                  <a:pt x="191" y="384"/>
                  <a:pt x="243" y="376"/>
                </a:cubicBezTo>
                <a:cubicBezTo>
                  <a:pt x="280" y="348"/>
                  <a:pt x="320" y="343"/>
                  <a:pt x="359" y="318"/>
                </a:cubicBezTo>
                <a:cubicBezTo>
                  <a:pt x="365" y="310"/>
                  <a:pt x="368" y="300"/>
                  <a:pt x="376" y="293"/>
                </a:cubicBezTo>
                <a:cubicBezTo>
                  <a:pt x="394" y="277"/>
                  <a:pt x="435" y="251"/>
                  <a:pt x="435" y="251"/>
                </a:cubicBezTo>
                <a:cubicBezTo>
                  <a:pt x="440" y="243"/>
                  <a:pt x="443" y="232"/>
                  <a:pt x="451" y="226"/>
                </a:cubicBezTo>
                <a:cubicBezTo>
                  <a:pt x="458" y="220"/>
                  <a:pt x="470" y="223"/>
                  <a:pt x="476" y="217"/>
                </a:cubicBezTo>
                <a:cubicBezTo>
                  <a:pt x="489" y="204"/>
                  <a:pt x="491" y="183"/>
                  <a:pt x="501" y="167"/>
                </a:cubicBezTo>
                <a:cubicBezTo>
                  <a:pt x="510" y="192"/>
                  <a:pt x="526" y="243"/>
                  <a:pt x="526" y="243"/>
                </a:cubicBezTo>
                <a:cubicBezTo>
                  <a:pt x="531" y="334"/>
                  <a:pt x="515" y="406"/>
                  <a:pt x="568" y="476"/>
                </a:cubicBezTo>
                <a:cubicBezTo>
                  <a:pt x="576" y="473"/>
                  <a:pt x="587" y="475"/>
                  <a:pt x="593" y="468"/>
                </a:cubicBezTo>
                <a:cubicBezTo>
                  <a:pt x="621" y="434"/>
                  <a:pt x="574" y="414"/>
                  <a:pt x="635" y="460"/>
                </a:cubicBezTo>
                <a:cubicBezTo>
                  <a:pt x="698" y="443"/>
                  <a:pt x="688" y="423"/>
                  <a:pt x="735" y="393"/>
                </a:cubicBezTo>
                <a:cubicBezTo>
                  <a:pt x="774" y="402"/>
                  <a:pt x="790" y="412"/>
                  <a:pt x="802" y="451"/>
                </a:cubicBezTo>
                <a:cubicBezTo>
                  <a:pt x="820" y="439"/>
                  <a:pt x="833" y="420"/>
                  <a:pt x="852" y="409"/>
                </a:cubicBezTo>
                <a:cubicBezTo>
                  <a:pt x="898" y="382"/>
                  <a:pt x="1050" y="385"/>
                  <a:pt x="1061" y="384"/>
                </a:cubicBezTo>
                <a:cubicBezTo>
                  <a:pt x="1079" y="356"/>
                  <a:pt x="1100" y="333"/>
                  <a:pt x="1111" y="301"/>
                </a:cubicBezTo>
                <a:cubicBezTo>
                  <a:pt x="1146" y="336"/>
                  <a:pt x="1161" y="391"/>
                  <a:pt x="1203" y="418"/>
                </a:cubicBezTo>
                <a:cubicBezTo>
                  <a:pt x="1288" y="472"/>
                  <a:pt x="1324" y="486"/>
                  <a:pt x="1420" y="510"/>
                </a:cubicBezTo>
                <a:cubicBezTo>
                  <a:pt x="1464" y="507"/>
                  <a:pt x="1509" y="507"/>
                  <a:pt x="1553" y="501"/>
                </a:cubicBezTo>
                <a:cubicBezTo>
                  <a:pt x="1629" y="490"/>
                  <a:pt x="1649" y="413"/>
                  <a:pt x="1662" y="351"/>
                </a:cubicBezTo>
                <a:cubicBezTo>
                  <a:pt x="1666" y="286"/>
                  <a:pt x="1680" y="117"/>
                  <a:pt x="1720" y="59"/>
                </a:cubicBezTo>
                <a:cubicBezTo>
                  <a:pt x="1723" y="51"/>
                  <a:pt x="1725" y="42"/>
                  <a:pt x="1728" y="34"/>
                </a:cubicBezTo>
                <a:cubicBezTo>
                  <a:pt x="1731" y="26"/>
                  <a:pt x="1735" y="0"/>
                  <a:pt x="1737" y="9"/>
                </a:cubicBezTo>
                <a:cubicBezTo>
                  <a:pt x="1744" y="44"/>
                  <a:pt x="1740" y="81"/>
                  <a:pt x="1745" y="117"/>
                </a:cubicBezTo>
                <a:cubicBezTo>
                  <a:pt x="1754" y="175"/>
                  <a:pt x="1784" y="223"/>
                  <a:pt x="1804" y="276"/>
                </a:cubicBezTo>
                <a:cubicBezTo>
                  <a:pt x="1830" y="343"/>
                  <a:pt x="1859" y="415"/>
                  <a:pt x="1912" y="468"/>
                </a:cubicBezTo>
                <a:cubicBezTo>
                  <a:pt x="1933" y="438"/>
                  <a:pt x="1945" y="412"/>
                  <a:pt x="1954" y="376"/>
                </a:cubicBezTo>
                <a:cubicBezTo>
                  <a:pt x="2057" y="409"/>
                  <a:pt x="2163" y="373"/>
                  <a:pt x="2254" y="326"/>
                </a:cubicBezTo>
                <a:cubicBezTo>
                  <a:pt x="2283" y="402"/>
                  <a:pt x="2266" y="373"/>
                  <a:pt x="2296" y="418"/>
                </a:cubicBezTo>
                <a:cubicBezTo>
                  <a:pt x="2347" y="405"/>
                  <a:pt x="2381" y="367"/>
                  <a:pt x="2430" y="351"/>
                </a:cubicBezTo>
                <a:cubicBezTo>
                  <a:pt x="2447" y="405"/>
                  <a:pt x="2493" y="451"/>
                  <a:pt x="2547" y="468"/>
                </a:cubicBezTo>
                <a:cubicBezTo>
                  <a:pt x="2565" y="455"/>
                  <a:pt x="2587" y="448"/>
                  <a:pt x="2605" y="435"/>
                </a:cubicBezTo>
                <a:cubicBezTo>
                  <a:pt x="2642" y="408"/>
                  <a:pt x="2627" y="383"/>
                  <a:pt x="2672" y="368"/>
                </a:cubicBezTo>
                <a:cubicBezTo>
                  <a:pt x="2691" y="373"/>
                  <a:pt x="2710" y="384"/>
                  <a:pt x="2730" y="384"/>
                </a:cubicBezTo>
                <a:cubicBezTo>
                  <a:pt x="2739" y="384"/>
                  <a:pt x="2746" y="377"/>
                  <a:pt x="2755" y="376"/>
                </a:cubicBezTo>
                <a:cubicBezTo>
                  <a:pt x="2777" y="372"/>
                  <a:pt x="2800" y="371"/>
                  <a:pt x="2822" y="368"/>
                </a:cubicBezTo>
                <a:cubicBezTo>
                  <a:pt x="2863" y="353"/>
                  <a:pt x="2887" y="325"/>
                  <a:pt x="2922" y="301"/>
                </a:cubicBezTo>
                <a:cubicBezTo>
                  <a:pt x="2934" y="269"/>
                  <a:pt x="2957" y="248"/>
                  <a:pt x="2972" y="217"/>
                </a:cubicBezTo>
                <a:cubicBezTo>
                  <a:pt x="2996" y="167"/>
                  <a:pt x="3005" y="111"/>
                  <a:pt x="3022" y="59"/>
                </a:cubicBezTo>
                <a:cubicBezTo>
                  <a:pt x="3033" y="100"/>
                  <a:pt x="3064" y="156"/>
                  <a:pt x="3089" y="192"/>
                </a:cubicBezTo>
                <a:cubicBezTo>
                  <a:pt x="3098" y="205"/>
                  <a:pt x="3113" y="213"/>
                  <a:pt x="3123" y="226"/>
                </a:cubicBezTo>
                <a:cubicBezTo>
                  <a:pt x="3150" y="263"/>
                  <a:pt x="3161" y="310"/>
                  <a:pt x="3198" y="334"/>
                </a:cubicBezTo>
                <a:cubicBezTo>
                  <a:pt x="3216" y="362"/>
                  <a:pt x="3250" y="399"/>
                  <a:pt x="3281" y="409"/>
                </a:cubicBezTo>
                <a:cubicBezTo>
                  <a:pt x="3309" y="391"/>
                  <a:pt x="3316" y="389"/>
                  <a:pt x="3340" y="359"/>
                </a:cubicBezTo>
                <a:cubicBezTo>
                  <a:pt x="3352" y="343"/>
                  <a:pt x="3373" y="309"/>
                  <a:pt x="3373" y="309"/>
                </a:cubicBezTo>
                <a:cubicBezTo>
                  <a:pt x="3376" y="298"/>
                  <a:pt x="3370" y="276"/>
                  <a:pt x="3381" y="276"/>
                </a:cubicBezTo>
                <a:cubicBezTo>
                  <a:pt x="3393" y="276"/>
                  <a:pt x="3394" y="297"/>
                  <a:pt x="3398" y="309"/>
                </a:cubicBezTo>
                <a:cubicBezTo>
                  <a:pt x="3420" y="383"/>
                  <a:pt x="3385" y="338"/>
                  <a:pt x="3431" y="384"/>
                </a:cubicBezTo>
                <a:cubicBezTo>
                  <a:pt x="3445" y="424"/>
                  <a:pt x="3465" y="411"/>
                  <a:pt x="3498" y="435"/>
                </a:cubicBezTo>
                <a:cubicBezTo>
                  <a:pt x="3537" y="463"/>
                  <a:pt x="3507" y="461"/>
                  <a:pt x="3557" y="476"/>
                </a:cubicBezTo>
                <a:cubicBezTo>
                  <a:pt x="3582" y="483"/>
                  <a:pt x="3632" y="493"/>
                  <a:pt x="3632" y="493"/>
                </a:cubicBezTo>
                <a:cubicBezTo>
                  <a:pt x="3661" y="484"/>
                  <a:pt x="3686" y="469"/>
                  <a:pt x="3715" y="460"/>
                </a:cubicBezTo>
                <a:cubicBezTo>
                  <a:pt x="3733" y="448"/>
                  <a:pt x="3747" y="430"/>
                  <a:pt x="3765" y="418"/>
                </a:cubicBezTo>
                <a:cubicBezTo>
                  <a:pt x="3785" y="404"/>
                  <a:pt x="3817" y="392"/>
                  <a:pt x="3840" y="384"/>
                </a:cubicBezTo>
                <a:cubicBezTo>
                  <a:pt x="3881" y="398"/>
                  <a:pt x="3889" y="437"/>
                  <a:pt x="3932" y="451"/>
                </a:cubicBezTo>
                <a:cubicBezTo>
                  <a:pt x="3970" y="439"/>
                  <a:pt x="4010" y="428"/>
                  <a:pt x="4049" y="418"/>
                </a:cubicBezTo>
                <a:cubicBezTo>
                  <a:pt x="4098" y="434"/>
                  <a:pt x="4150" y="435"/>
                  <a:pt x="4199" y="451"/>
                </a:cubicBezTo>
                <a:cubicBezTo>
                  <a:pt x="4202" y="443"/>
                  <a:pt x="4208" y="426"/>
                  <a:pt x="4208" y="426"/>
                </a:cubicBezTo>
              </a:path>
            </a:pathLst>
          </a:custGeom>
          <a:noFill/>
          <a:ln w="34925">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3" name="Freeform 6"/>
          <p:cNvSpPr/>
          <p:nvPr/>
        </p:nvSpPr>
        <p:spPr bwMode="auto">
          <a:xfrm>
            <a:off x="3855107" y="3947560"/>
            <a:ext cx="5720978" cy="287183"/>
          </a:xfrm>
          <a:custGeom>
            <a:avLst/>
            <a:gdLst>
              <a:gd name="T0" fmla="*/ 279400 w 4233"/>
              <a:gd name="T1" fmla="*/ 222250 h 240"/>
              <a:gd name="T2" fmla="*/ 596900 w 4233"/>
              <a:gd name="T3" fmla="*/ 76200 h 240"/>
              <a:gd name="T4" fmla="*/ 703262 w 4233"/>
              <a:gd name="T5" fmla="*/ 222250 h 240"/>
              <a:gd name="T6" fmla="*/ 914400 w 4233"/>
              <a:gd name="T7" fmla="*/ 301625 h 240"/>
              <a:gd name="T8" fmla="*/ 954088 w 4233"/>
              <a:gd name="T9" fmla="*/ 155575 h 240"/>
              <a:gd name="T10" fmla="*/ 1087437 w 4233"/>
              <a:gd name="T11" fmla="*/ 142875 h 240"/>
              <a:gd name="T12" fmla="*/ 1377950 w 4233"/>
              <a:gd name="T13" fmla="*/ 261938 h 240"/>
              <a:gd name="T14" fmla="*/ 1643063 w 4233"/>
              <a:gd name="T15" fmla="*/ 142875 h 240"/>
              <a:gd name="T16" fmla="*/ 1709738 w 4233"/>
              <a:gd name="T17" fmla="*/ 88900 h 240"/>
              <a:gd name="T18" fmla="*/ 1762125 w 4233"/>
              <a:gd name="T19" fmla="*/ 314325 h 240"/>
              <a:gd name="T20" fmla="*/ 1882775 w 4233"/>
              <a:gd name="T21" fmla="*/ 247650 h 240"/>
              <a:gd name="T22" fmla="*/ 2014537 w 4233"/>
              <a:gd name="T23" fmla="*/ 247650 h 240"/>
              <a:gd name="T24" fmla="*/ 2147887 w 4233"/>
              <a:gd name="T25" fmla="*/ 142875 h 240"/>
              <a:gd name="T26" fmla="*/ 2306637 w 4233"/>
              <a:gd name="T27" fmla="*/ 234950 h 240"/>
              <a:gd name="T28" fmla="*/ 2676525 w 4233"/>
              <a:gd name="T29" fmla="*/ 22225 h 240"/>
              <a:gd name="T30" fmla="*/ 2901950 w 4233"/>
              <a:gd name="T31" fmla="*/ 368300 h 240"/>
              <a:gd name="T32" fmla="*/ 3048000 w 4233"/>
              <a:gd name="T33" fmla="*/ 195262 h 240"/>
              <a:gd name="T34" fmla="*/ 3340100 w 4233"/>
              <a:gd name="T35" fmla="*/ 182563 h 240"/>
              <a:gd name="T36" fmla="*/ 3538538 w 4233"/>
              <a:gd name="T37" fmla="*/ 222250 h 240"/>
              <a:gd name="T38" fmla="*/ 3711575 w 4233"/>
              <a:gd name="T39" fmla="*/ 234950 h 240"/>
              <a:gd name="T40" fmla="*/ 3763963 w 4233"/>
              <a:gd name="T41" fmla="*/ 128588 h 240"/>
              <a:gd name="T42" fmla="*/ 3910013 w 4233"/>
              <a:gd name="T43" fmla="*/ 222250 h 240"/>
              <a:gd name="T44" fmla="*/ 3962400 w 4233"/>
              <a:gd name="T45" fmla="*/ 142875 h 240"/>
              <a:gd name="T46" fmla="*/ 4016375 w 4233"/>
              <a:gd name="T47" fmla="*/ 207963 h 240"/>
              <a:gd name="T48" fmla="*/ 4160837 w 4233"/>
              <a:gd name="T49" fmla="*/ 195262 h 240"/>
              <a:gd name="T50" fmla="*/ 4321175 w 4233"/>
              <a:gd name="T51" fmla="*/ 234950 h 240"/>
              <a:gd name="T52" fmla="*/ 4386262 w 4233"/>
              <a:gd name="T53" fmla="*/ 261938 h 240"/>
              <a:gd name="T54" fmla="*/ 4546600 w 4233"/>
              <a:gd name="T55" fmla="*/ 63500 h 240"/>
              <a:gd name="T56" fmla="*/ 4665662 w 4233"/>
              <a:gd name="T57" fmla="*/ 195262 h 240"/>
              <a:gd name="T58" fmla="*/ 4730750 w 4233"/>
              <a:gd name="T59" fmla="*/ 49212 h 240"/>
              <a:gd name="T60" fmla="*/ 4797425 w 4233"/>
              <a:gd name="T61" fmla="*/ 115888 h 240"/>
              <a:gd name="T62" fmla="*/ 4876800 w 4233"/>
              <a:gd name="T63" fmla="*/ 103188 h 240"/>
              <a:gd name="T64" fmla="*/ 5195887 w 4233"/>
              <a:gd name="T65" fmla="*/ 234950 h 240"/>
              <a:gd name="T66" fmla="*/ 5580062 w 4233"/>
              <a:gd name="T67" fmla="*/ 207963 h 240"/>
              <a:gd name="T68" fmla="*/ 5672137 w 4233"/>
              <a:gd name="T69" fmla="*/ 261938 h 240"/>
              <a:gd name="T70" fmla="*/ 5765799 w 4233"/>
              <a:gd name="T71" fmla="*/ 234950 h 240"/>
              <a:gd name="T72" fmla="*/ 5884862 w 4233"/>
              <a:gd name="T73" fmla="*/ 314325 h 240"/>
              <a:gd name="T74" fmla="*/ 6070599 w 4233"/>
              <a:gd name="T75" fmla="*/ 247650 h 240"/>
              <a:gd name="T76" fmla="*/ 6321424 w 4233"/>
              <a:gd name="T77" fmla="*/ 155575 h 240"/>
              <a:gd name="T78" fmla="*/ 6494462 w 4233"/>
              <a:gd name="T79" fmla="*/ 195262 h 240"/>
              <a:gd name="T80" fmla="*/ 6626226 w 4233"/>
              <a:gd name="T81" fmla="*/ 182563 h 240"/>
              <a:gd name="T82" fmla="*/ 6665913 w 4233"/>
              <a:gd name="T83" fmla="*/ 88900 h 240"/>
              <a:gd name="T84" fmla="*/ 6719888 w 4233"/>
              <a:gd name="T85" fmla="*/ 168275 h 2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33"/>
              <a:gd name="T130" fmla="*/ 0 h 240"/>
              <a:gd name="T131" fmla="*/ 4233 w 4233"/>
              <a:gd name="T132" fmla="*/ 240 h 2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33" h="240">
                <a:moveTo>
                  <a:pt x="0" y="198"/>
                </a:moveTo>
                <a:cubicBezTo>
                  <a:pt x="56" y="175"/>
                  <a:pt x="118" y="158"/>
                  <a:pt x="176" y="140"/>
                </a:cubicBezTo>
                <a:cubicBezTo>
                  <a:pt x="213" y="82"/>
                  <a:pt x="165" y="143"/>
                  <a:pt x="276" y="106"/>
                </a:cubicBezTo>
                <a:cubicBezTo>
                  <a:pt x="319" y="92"/>
                  <a:pt x="318" y="62"/>
                  <a:pt x="376" y="48"/>
                </a:cubicBezTo>
                <a:cubicBezTo>
                  <a:pt x="415" y="21"/>
                  <a:pt x="420" y="30"/>
                  <a:pt x="434" y="73"/>
                </a:cubicBezTo>
                <a:cubicBezTo>
                  <a:pt x="437" y="95"/>
                  <a:pt x="437" y="118"/>
                  <a:pt x="443" y="140"/>
                </a:cubicBezTo>
                <a:cubicBezTo>
                  <a:pt x="453" y="179"/>
                  <a:pt x="502" y="188"/>
                  <a:pt x="534" y="198"/>
                </a:cubicBezTo>
                <a:cubicBezTo>
                  <a:pt x="548" y="195"/>
                  <a:pt x="564" y="198"/>
                  <a:pt x="576" y="190"/>
                </a:cubicBezTo>
                <a:cubicBezTo>
                  <a:pt x="583" y="185"/>
                  <a:pt x="583" y="174"/>
                  <a:pt x="585" y="165"/>
                </a:cubicBezTo>
                <a:cubicBezTo>
                  <a:pt x="591" y="143"/>
                  <a:pt x="596" y="120"/>
                  <a:pt x="601" y="98"/>
                </a:cubicBezTo>
                <a:cubicBezTo>
                  <a:pt x="604" y="85"/>
                  <a:pt x="642" y="76"/>
                  <a:pt x="651" y="73"/>
                </a:cubicBezTo>
                <a:cubicBezTo>
                  <a:pt x="662" y="79"/>
                  <a:pt x="675" y="83"/>
                  <a:pt x="685" y="90"/>
                </a:cubicBezTo>
                <a:cubicBezTo>
                  <a:pt x="695" y="97"/>
                  <a:pt x="700" y="109"/>
                  <a:pt x="710" y="115"/>
                </a:cubicBezTo>
                <a:cubicBezTo>
                  <a:pt x="755" y="143"/>
                  <a:pt x="818" y="147"/>
                  <a:pt x="868" y="165"/>
                </a:cubicBezTo>
                <a:cubicBezTo>
                  <a:pt x="1058" y="150"/>
                  <a:pt x="932" y="176"/>
                  <a:pt x="1027" y="115"/>
                </a:cubicBezTo>
                <a:cubicBezTo>
                  <a:pt x="1030" y="107"/>
                  <a:pt x="1035" y="99"/>
                  <a:pt x="1035" y="90"/>
                </a:cubicBezTo>
                <a:cubicBezTo>
                  <a:pt x="1035" y="41"/>
                  <a:pt x="1004" y="16"/>
                  <a:pt x="1052" y="40"/>
                </a:cubicBezTo>
                <a:cubicBezTo>
                  <a:pt x="1061" y="44"/>
                  <a:pt x="1069" y="51"/>
                  <a:pt x="1077" y="56"/>
                </a:cubicBezTo>
                <a:cubicBezTo>
                  <a:pt x="1086" y="84"/>
                  <a:pt x="1097" y="111"/>
                  <a:pt x="1102" y="140"/>
                </a:cubicBezTo>
                <a:cubicBezTo>
                  <a:pt x="1105" y="159"/>
                  <a:pt x="1102" y="180"/>
                  <a:pt x="1110" y="198"/>
                </a:cubicBezTo>
                <a:cubicBezTo>
                  <a:pt x="1114" y="207"/>
                  <a:pt x="1127" y="209"/>
                  <a:pt x="1136" y="215"/>
                </a:cubicBezTo>
                <a:cubicBezTo>
                  <a:pt x="1184" y="198"/>
                  <a:pt x="1162" y="185"/>
                  <a:pt x="1186" y="156"/>
                </a:cubicBezTo>
                <a:cubicBezTo>
                  <a:pt x="1197" y="143"/>
                  <a:pt x="1221" y="136"/>
                  <a:pt x="1236" y="131"/>
                </a:cubicBezTo>
                <a:cubicBezTo>
                  <a:pt x="1255" y="72"/>
                  <a:pt x="1262" y="133"/>
                  <a:pt x="1269" y="156"/>
                </a:cubicBezTo>
                <a:cubicBezTo>
                  <a:pt x="1292" y="152"/>
                  <a:pt x="1320" y="156"/>
                  <a:pt x="1336" y="140"/>
                </a:cubicBezTo>
                <a:cubicBezTo>
                  <a:pt x="1348" y="128"/>
                  <a:pt x="1347" y="107"/>
                  <a:pt x="1353" y="90"/>
                </a:cubicBezTo>
                <a:cubicBezTo>
                  <a:pt x="1377" y="95"/>
                  <a:pt x="1402" y="94"/>
                  <a:pt x="1419" y="115"/>
                </a:cubicBezTo>
                <a:cubicBezTo>
                  <a:pt x="1451" y="155"/>
                  <a:pt x="1400" y="131"/>
                  <a:pt x="1453" y="148"/>
                </a:cubicBezTo>
                <a:cubicBezTo>
                  <a:pt x="1517" y="145"/>
                  <a:pt x="1582" y="150"/>
                  <a:pt x="1645" y="140"/>
                </a:cubicBezTo>
                <a:cubicBezTo>
                  <a:pt x="1661" y="137"/>
                  <a:pt x="1681" y="32"/>
                  <a:pt x="1686" y="14"/>
                </a:cubicBezTo>
                <a:cubicBezTo>
                  <a:pt x="1729" y="35"/>
                  <a:pt x="1734" y="52"/>
                  <a:pt x="1745" y="98"/>
                </a:cubicBezTo>
                <a:cubicBezTo>
                  <a:pt x="1755" y="209"/>
                  <a:pt x="1732" y="211"/>
                  <a:pt x="1828" y="232"/>
                </a:cubicBezTo>
                <a:cubicBezTo>
                  <a:pt x="1848" y="229"/>
                  <a:pt x="1876" y="240"/>
                  <a:pt x="1887" y="223"/>
                </a:cubicBezTo>
                <a:cubicBezTo>
                  <a:pt x="1969" y="99"/>
                  <a:pt x="1845" y="147"/>
                  <a:pt x="1920" y="123"/>
                </a:cubicBezTo>
                <a:cubicBezTo>
                  <a:pt x="1967" y="155"/>
                  <a:pt x="1999" y="145"/>
                  <a:pt x="2054" y="131"/>
                </a:cubicBezTo>
                <a:cubicBezTo>
                  <a:pt x="2071" y="127"/>
                  <a:pt x="2104" y="115"/>
                  <a:pt x="2104" y="115"/>
                </a:cubicBezTo>
                <a:cubicBezTo>
                  <a:pt x="2131" y="97"/>
                  <a:pt x="2157" y="92"/>
                  <a:pt x="2187" y="81"/>
                </a:cubicBezTo>
                <a:cubicBezTo>
                  <a:pt x="2238" y="100"/>
                  <a:pt x="2204" y="109"/>
                  <a:pt x="2229" y="140"/>
                </a:cubicBezTo>
                <a:cubicBezTo>
                  <a:pt x="2235" y="148"/>
                  <a:pt x="2246" y="151"/>
                  <a:pt x="2254" y="156"/>
                </a:cubicBezTo>
                <a:cubicBezTo>
                  <a:pt x="2288" y="148"/>
                  <a:pt x="2305" y="137"/>
                  <a:pt x="2338" y="148"/>
                </a:cubicBezTo>
                <a:cubicBezTo>
                  <a:pt x="2343" y="140"/>
                  <a:pt x="2353" y="133"/>
                  <a:pt x="2354" y="123"/>
                </a:cubicBezTo>
                <a:cubicBezTo>
                  <a:pt x="2361" y="75"/>
                  <a:pt x="2322" y="99"/>
                  <a:pt x="2371" y="81"/>
                </a:cubicBezTo>
                <a:cubicBezTo>
                  <a:pt x="2374" y="73"/>
                  <a:pt x="2371" y="60"/>
                  <a:pt x="2379" y="56"/>
                </a:cubicBezTo>
                <a:cubicBezTo>
                  <a:pt x="2408" y="42"/>
                  <a:pt x="2455" y="137"/>
                  <a:pt x="2463" y="140"/>
                </a:cubicBezTo>
                <a:cubicBezTo>
                  <a:pt x="2471" y="143"/>
                  <a:pt x="2480" y="145"/>
                  <a:pt x="2488" y="148"/>
                </a:cubicBezTo>
                <a:cubicBezTo>
                  <a:pt x="2491" y="129"/>
                  <a:pt x="2484" y="105"/>
                  <a:pt x="2496" y="90"/>
                </a:cubicBezTo>
                <a:cubicBezTo>
                  <a:pt x="2502" y="82"/>
                  <a:pt x="2515" y="98"/>
                  <a:pt x="2521" y="106"/>
                </a:cubicBezTo>
                <a:cubicBezTo>
                  <a:pt x="2527" y="113"/>
                  <a:pt x="2526" y="123"/>
                  <a:pt x="2530" y="131"/>
                </a:cubicBezTo>
                <a:cubicBezTo>
                  <a:pt x="2540" y="148"/>
                  <a:pt x="2563" y="181"/>
                  <a:pt x="2563" y="181"/>
                </a:cubicBezTo>
                <a:cubicBezTo>
                  <a:pt x="2612" y="149"/>
                  <a:pt x="2569" y="140"/>
                  <a:pt x="2621" y="123"/>
                </a:cubicBezTo>
                <a:cubicBezTo>
                  <a:pt x="2633" y="156"/>
                  <a:pt x="2650" y="178"/>
                  <a:pt x="2672" y="206"/>
                </a:cubicBezTo>
                <a:cubicBezTo>
                  <a:pt x="2686" y="161"/>
                  <a:pt x="2694" y="190"/>
                  <a:pt x="2722" y="148"/>
                </a:cubicBezTo>
                <a:cubicBezTo>
                  <a:pt x="2741" y="90"/>
                  <a:pt x="2718" y="148"/>
                  <a:pt x="2738" y="173"/>
                </a:cubicBezTo>
                <a:cubicBezTo>
                  <a:pt x="2743" y="180"/>
                  <a:pt x="2755" y="168"/>
                  <a:pt x="2763" y="165"/>
                </a:cubicBezTo>
                <a:cubicBezTo>
                  <a:pt x="2783" y="135"/>
                  <a:pt x="2788" y="107"/>
                  <a:pt x="2797" y="73"/>
                </a:cubicBezTo>
                <a:cubicBezTo>
                  <a:pt x="2842" y="103"/>
                  <a:pt x="2843" y="81"/>
                  <a:pt x="2864" y="40"/>
                </a:cubicBezTo>
                <a:cubicBezTo>
                  <a:pt x="2864" y="40"/>
                  <a:pt x="2873" y="58"/>
                  <a:pt x="2880" y="65"/>
                </a:cubicBezTo>
                <a:cubicBezTo>
                  <a:pt x="2898" y="85"/>
                  <a:pt x="2939" y="123"/>
                  <a:pt x="2939" y="123"/>
                </a:cubicBezTo>
                <a:cubicBezTo>
                  <a:pt x="2980" y="106"/>
                  <a:pt x="2989" y="115"/>
                  <a:pt x="2989" y="65"/>
                </a:cubicBezTo>
                <a:cubicBezTo>
                  <a:pt x="2989" y="53"/>
                  <a:pt x="2983" y="42"/>
                  <a:pt x="2980" y="31"/>
                </a:cubicBezTo>
                <a:cubicBezTo>
                  <a:pt x="2978" y="23"/>
                  <a:pt x="2966" y="0"/>
                  <a:pt x="2972" y="6"/>
                </a:cubicBezTo>
                <a:cubicBezTo>
                  <a:pt x="2992" y="26"/>
                  <a:pt x="3022" y="73"/>
                  <a:pt x="3022" y="73"/>
                </a:cubicBezTo>
                <a:cubicBezTo>
                  <a:pt x="3025" y="81"/>
                  <a:pt x="3022" y="95"/>
                  <a:pt x="3030" y="98"/>
                </a:cubicBezTo>
                <a:cubicBezTo>
                  <a:pt x="3065" y="112"/>
                  <a:pt x="3066" y="83"/>
                  <a:pt x="3072" y="65"/>
                </a:cubicBezTo>
                <a:cubicBezTo>
                  <a:pt x="3086" y="116"/>
                  <a:pt x="3113" y="147"/>
                  <a:pt x="3164" y="165"/>
                </a:cubicBezTo>
                <a:cubicBezTo>
                  <a:pt x="3215" y="156"/>
                  <a:pt x="3226" y="137"/>
                  <a:pt x="3273" y="148"/>
                </a:cubicBezTo>
                <a:cubicBezTo>
                  <a:pt x="3301" y="167"/>
                  <a:pt x="3323" y="173"/>
                  <a:pt x="3356" y="181"/>
                </a:cubicBezTo>
                <a:cubicBezTo>
                  <a:pt x="3416" y="170"/>
                  <a:pt x="3458" y="146"/>
                  <a:pt x="3515" y="131"/>
                </a:cubicBezTo>
                <a:cubicBezTo>
                  <a:pt x="3532" y="134"/>
                  <a:pt x="3550" y="131"/>
                  <a:pt x="3565" y="140"/>
                </a:cubicBezTo>
                <a:cubicBezTo>
                  <a:pt x="3573" y="144"/>
                  <a:pt x="3568" y="158"/>
                  <a:pt x="3573" y="165"/>
                </a:cubicBezTo>
                <a:cubicBezTo>
                  <a:pt x="3579" y="173"/>
                  <a:pt x="3590" y="176"/>
                  <a:pt x="3598" y="181"/>
                </a:cubicBezTo>
                <a:cubicBezTo>
                  <a:pt x="3662" y="160"/>
                  <a:pt x="3589" y="191"/>
                  <a:pt x="3632" y="148"/>
                </a:cubicBezTo>
                <a:cubicBezTo>
                  <a:pt x="3641" y="139"/>
                  <a:pt x="3654" y="137"/>
                  <a:pt x="3665" y="131"/>
                </a:cubicBezTo>
                <a:cubicBezTo>
                  <a:pt x="3670" y="167"/>
                  <a:pt x="3656" y="206"/>
                  <a:pt x="3707" y="198"/>
                </a:cubicBezTo>
                <a:cubicBezTo>
                  <a:pt x="3717" y="196"/>
                  <a:pt x="3723" y="185"/>
                  <a:pt x="3732" y="181"/>
                </a:cubicBezTo>
                <a:cubicBezTo>
                  <a:pt x="3775" y="162"/>
                  <a:pt x="3782" y="167"/>
                  <a:pt x="3824" y="156"/>
                </a:cubicBezTo>
                <a:cubicBezTo>
                  <a:pt x="3841" y="151"/>
                  <a:pt x="3874" y="140"/>
                  <a:pt x="3874" y="140"/>
                </a:cubicBezTo>
                <a:cubicBezTo>
                  <a:pt x="3907" y="117"/>
                  <a:pt x="3944" y="113"/>
                  <a:pt x="3982" y="98"/>
                </a:cubicBezTo>
                <a:cubicBezTo>
                  <a:pt x="4038" y="111"/>
                  <a:pt x="4010" y="123"/>
                  <a:pt x="4057" y="140"/>
                </a:cubicBezTo>
                <a:cubicBezTo>
                  <a:pt x="4068" y="134"/>
                  <a:pt x="4081" y="131"/>
                  <a:pt x="4091" y="123"/>
                </a:cubicBezTo>
                <a:cubicBezTo>
                  <a:pt x="4099" y="117"/>
                  <a:pt x="4098" y="101"/>
                  <a:pt x="4107" y="98"/>
                </a:cubicBezTo>
                <a:cubicBezTo>
                  <a:pt x="4110" y="97"/>
                  <a:pt x="4171" y="114"/>
                  <a:pt x="4174" y="115"/>
                </a:cubicBezTo>
                <a:cubicBezTo>
                  <a:pt x="4180" y="104"/>
                  <a:pt x="4186" y="93"/>
                  <a:pt x="4191" y="81"/>
                </a:cubicBezTo>
                <a:cubicBezTo>
                  <a:pt x="4194" y="73"/>
                  <a:pt x="4190" y="56"/>
                  <a:pt x="4199" y="56"/>
                </a:cubicBezTo>
                <a:cubicBezTo>
                  <a:pt x="4211" y="56"/>
                  <a:pt x="4216" y="73"/>
                  <a:pt x="4224" y="81"/>
                </a:cubicBezTo>
                <a:cubicBezTo>
                  <a:pt x="4227" y="89"/>
                  <a:pt x="4233" y="106"/>
                  <a:pt x="4233" y="106"/>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4" name="Freeform 7"/>
          <p:cNvSpPr/>
          <p:nvPr/>
        </p:nvSpPr>
        <p:spPr bwMode="auto">
          <a:xfrm>
            <a:off x="3895590" y="3270704"/>
            <a:ext cx="5561499" cy="312313"/>
          </a:xfrm>
          <a:custGeom>
            <a:avLst/>
            <a:gdLst>
              <a:gd name="T0" fmla="*/ 0 w 4115"/>
              <a:gd name="T1" fmla="*/ 277813 h 261"/>
              <a:gd name="T2" fmla="*/ 198437 w 4115"/>
              <a:gd name="T3" fmla="*/ 79375 h 261"/>
              <a:gd name="T4" fmla="*/ 409575 w 4115"/>
              <a:gd name="T5" fmla="*/ 119063 h 261"/>
              <a:gd name="T6" fmla="*/ 436563 w 4115"/>
              <a:gd name="T7" fmla="*/ 158750 h 261"/>
              <a:gd name="T8" fmla="*/ 476250 w 4115"/>
              <a:gd name="T9" fmla="*/ 144463 h 261"/>
              <a:gd name="T10" fmla="*/ 515937 w 4115"/>
              <a:gd name="T11" fmla="*/ 171450 h 261"/>
              <a:gd name="T12" fmla="*/ 661987 w 4115"/>
              <a:gd name="T13" fmla="*/ 225425 h 261"/>
              <a:gd name="T14" fmla="*/ 793750 w 4115"/>
              <a:gd name="T15" fmla="*/ 290513 h 261"/>
              <a:gd name="T16" fmla="*/ 1125537 w 4115"/>
              <a:gd name="T17" fmla="*/ 290513 h 261"/>
              <a:gd name="T18" fmla="*/ 1244600 w 4115"/>
              <a:gd name="T19" fmla="*/ 238125 h 261"/>
              <a:gd name="T20" fmla="*/ 1444625 w 4115"/>
              <a:gd name="T21" fmla="*/ 158750 h 261"/>
              <a:gd name="T22" fmla="*/ 1801813 w 4115"/>
              <a:gd name="T23" fmla="*/ 131763 h 261"/>
              <a:gd name="T24" fmla="*/ 1868488 w 4115"/>
              <a:gd name="T25" fmla="*/ 144463 h 261"/>
              <a:gd name="T26" fmla="*/ 1960562 w 4115"/>
              <a:gd name="T27" fmla="*/ 265113 h 261"/>
              <a:gd name="T28" fmla="*/ 2079625 w 4115"/>
              <a:gd name="T29" fmla="*/ 304800 h 261"/>
              <a:gd name="T30" fmla="*/ 2398712 w 4115"/>
              <a:gd name="T31" fmla="*/ 277813 h 261"/>
              <a:gd name="T32" fmla="*/ 2609850 w 4115"/>
              <a:gd name="T33" fmla="*/ 238125 h 261"/>
              <a:gd name="T34" fmla="*/ 2703512 w 4115"/>
              <a:gd name="T35" fmla="*/ 198438 h 261"/>
              <a:gd name="T36" fmla="*/ 2862262 w 4115"/>
              <a:gd name="T37" fmla="*/ 79375 h 261"/>
              <a:gd name="T38" fmla="*/ 3087687 w 4115"/>
              <a:gd name="T39" fmla="*/ 79375 h 261"/>
              <a:gd name="T40" fmla="*/ 3192462 w 4115"/>
              <a:gd name="T41" fmla="*/ 104775 h 261"/>
              <a:gd name="T42" fmla="*/ 3378200 w 4115"/>
              <a:gd name="T43" fmla="*/ 250825 h 261"/>
              <a:gd name="T44" fmla="*/ 3590925 w 4115"/>
              <a:gd name="T45" fmla="*/ 304800 h 261"/>
              <a:gd name="T46" fmla="*/ 3883025 w 4115"/>
              <a:gd name="T47" fmla="*/ 225425 h 261"/>
              <a:gd name="T48" fmla="*/ 4041775 w 4115"/>
              <a:gd name="T49" fmla="*/ 131763 h 261"/>
              <a:gd name="T50" fmla="*/ 4386262 w 4115"/>
              <a:gd name="T51" fmla="*/ 79375 h 261"/>
              <a:gd name="T52" fmla="*/ 4557712 w 4115"/>
              <a:gd name="T53" fmla="*/ 131763 h 261"/>
              <a:gd name="T54" fmla="*/ 4810125 w 4115"/>
              <a:gd name="T55" fmla="*/ 290513 h 261"/>
              <a:gd name="T56" fmla="*/ 5087937 w 4115"/>
              <a:gd name="T57" fmla="*/ 238125 h 261"/>
              <a:gd name="T58" fmla="*/ 5154612 w 4115"/>
              <a:gd name="T59" fmla="*/ 131763 h 261"/>
              <a:gd name="T60" fmla="*/ 5260974 w 4115"/>
              <a:gd name="T61" fmla="*/ 0 h 261"/>
              <a:gd name="T62" fmla="*/ 5565774 w 4115"/>
              <a:gd name="T63" fmla="*/ 12700 h 261"/>
              <a:gd name="T64" fmla="*/ 5684837 w 4115"/>
              <a:gd name="T65" fmla="*/ 104775 h 261"/>
              <a:gd name="T66" fmla="*/ 5697537 w 4115"/>
              <a:gd name="T67" fmla="*/ 144463 h 261"/>
              <a:gd name="T68" fmla="*/ 5724524 w 4115"/>
              <a:gd name="T69" fmla="*/ 185738 h 261"/>
              <a:gd name="T70" fmla="*/ 5737224 w 4115"/>
              <a:gd name="T71" fmla="*/ 250825 h 261"/>
              <a:gd name="T72" fmla="*/ 5935662 w 4115"/>
              <a:gd name="T73" fmla="*/ 369888 h 261"/>
              <a:gd name="T74" fmla="*/ 6056312 w 4115"/>
              <a:gd name="T75" fmla="*/ 357188 h 261"/>
              <a:gd name="T76" fmla="*/ 6294437 w 4115"/>
              <a:gd name="T77" fmla="*/ 369888 h 261"/>
              <a:gd name="T78" fmla="*/ 6373812 w 4115"/>
              <a:gd name="T79" fmla="*/ 265113 h 261"/>
              <a:gd name="T80" fmla="*/ 6465886 w 4115"/>
              <a:gd name="T81" fmla="*/ 171450 h 261"/>
              <a:gd name="T82" fmla="*/ 6532563 w 4115"/>
              <a:gd name="T83" fmla="*/ 144463 h 2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5"/>
              <a:gd name="T127" fmla="*/ 0 h 261"/>
              <a:gd name="T128" fmla="*/ 4115 w 4115"/>
              <a:gd name="T129" fmla="*/ 261 h 2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5" h="261">
                <a:moveTo>
                  <a:pt x="0" y="175"/>
                </a:moveTo>
                <a:cubicBezTo>
                  <a:pt x="35" y="121"/>
                  <a:pt x="61" y="71"/>
                  <a:pt x="125" y="50"/>
                </a:cubicBezTo>
                <a:cubicBezTo>
                  <a:pt x="170" y="57"/>
                  <a:pt x="215" y="60"/>
                  <a:pt x="258" y="75"/>
                </a:cubicBezTo>
                <a:cubicBezTo>
                  <a:pt x="264" y="83"/>
                  <a:pt x="266" y="96"/>
                  <a:pt x="275" y="100"/>
                </a:cubicBezTo>
                <a:cubicBezTo>
                  <a:pt x="283" y="103"/>
                  <a:pt x="291" y="90"/>
                  <a:pt x="300" y="91"/>
                </a:cubicBezTo>
                <a:cubicBezTo>
                  <a:pt x="310" y="93"/>
                  <a:pt x="316" y="103"/>
                  <a:pt x="325" y="108"/>
                </a:cubicBezTo>
                <a:cubicBezTo>
                  <a:pt x="356" y="124"/>
                  <a:pt x="383" y="135"/>
                  <a:pt x="417" y="142"/>
                </a:cubicBezTo>
                <a:cubicBezTo>
                  <a:pt x="476" y="181"/>
                  <a:pt x="448" y="170"/>
                  <a:pt x="500" y="183"/>
                </a:cubicBezTo>
                <a:cubicBezTo>
                  <a:pt x="561" y="223"/>
                  <a:pt x="640" y="194"/>
                  <a:pt x="709" y="183"/>
                </a:cubicBezTo>
                <a:cubicBezTo>
                  <a:pt x="736" y="174"/>
                  <a:pt x="757" y="159"/>
                  <a:pt x="784" y="150"/>
                </a:cubicBezTo>
                <a:cubicBezTo>
                  <a:pt x="821" y="125"/>
                  <a:pt x="867" y="113"/>
                  <a:pt x="910" y="100"/>
                </a:cubicBezTo>
                <a:cubicBezTo>
                  <a:pt x="984" y="49"/>
                  <a:pt x="1020" y="78"/>
                  <a:pt x="1135" y="83"/>
                </a:cubicBezTo>
                <a:cubicBezTo>
                  <a:pt x="1149" y="86"/>
                  <a:pt x="1166" y="82"/>
                  <a:pt x="1177" y="91"/>
                </a:cubicBezTo>
                <a:cubicBezTo>
                  <a:pt x="1213" y="120"/>
                  <a:pt x="1197" y="146"/>
                  <a:pt x="1235" y="167"/>
                </a:cubicBezTo>
                <a:cubicBezTo>
                  <a:pt x="1258" y="180"/>
                  <a:pt x="1285" y="183"/>
                  <a:pt x="1310" y="192"/>
                </a:cubicBezTo>
                <a:cubicBezTo>
                  <a:pt x="1377" y="186"/>
                  <a:pt x="1444" y="183"/>
                  <a:pt x="1511" y="175"/>
                </a:cubicBezTo>
                <a:cubicBezTo>
                  <a:pt x="1558" y="169"/>
                  <a:pt x="1591" y="155"/>
                  <a:pt x="1644" y="150"/>
                </a:cubicBezTo>
                <a:cubicBezTo>
                  <a:pt x="1665" y="143"/>
                  <a:pt x="1684" y="139"/>
                  <a:pt x="1703" y="125"/>
                </a:cubicBezTo>
                <a:cubicBezTo>
                  <a:pt x="1738" y="100"/>
                  <a:pt x="1761" y="63"/>
                  <a:pt x="1803" y="50"/>
                </a:cubicBezTo>
                <a:cubicBezTo>
                  <a:pt x="1849" y="19"/>
                  <a:pt x="1895" y="36"/>
                  <a:pt x="1945" y="50"/>
                </a:cubicBezTo>
                <a:cubicBezTo>
                  <a:pt x="1967" y="56"/>
                  <a:pt x="2011" y="66"/>
                  <a:pt x="2011" y="66"/>
                </a:cubicBezTo>
                <a:cubicBezTo>
                  <a:pt x="2051" y="94"/>
                  <a:pt x="2079" y="140"/>
                  <a:pt x="2128" y="158"/>
                </a:cubicBezTo>
                <a:cubicBezTo>
                  <a:pt x="2172" y="174"/>
                  <a:pt x="2217" y="182"/>
                  <a:pt x="2262" y="192"/>
                </a:cubicBezTo>
                <a:cubicBezTo>
                  <a:pt x="2347" y="185"/>
                  <a:pt x="2380" y="182"/>
                  <a:pt x="2446" y="142"/>
                </a:cubicBezTo>
                <a:cubicBezTo>
                  <a:pt x="2472" y="101"/>
                  <a:pt x="2501" y="97"/>
                  <a:pt x="2546" y="83"/>
                </a:cubicBezTo>
                <a:cubicBezTo>
                  <a:pt x="2598" y="1"/>
                  <a:pt x="2644" y="44"/>
                  <a:pt x="2763" y="50"/>
                </a:cubicBezTo>
                <a:cubicBezTo>
                  <a:pt x="2806" y="57"/>
                  <a:pt x="2836" y="59"/>
                  <a:pt x="2871" y="83"/>
                </a:cubicBezTo>
                <a:cubicBezTo>
                  <a:pt x="2893" y="184"/>
                  <a:pt x="2934" y="174"/>
                  <a:pt x="3030" y="183"/>
                </a:cubicBezTo>
                <a:cubicBezTo>
                  <a:pt x="3115" y="178"/>
                  <a:pt x="3146" y="190"/>
                  <a:pt x="3205" y="150"/>
                </a:cubicBezTo>
                <a:cubicBezTo>
                  <a:pt x="3217" y="117"/>
                  <a:pt x="3217" y="104"/>
                  <a:pt x="3247" y="83"/>
                </a:cubicBezTo>
                <a:cubicBezTo>
                  <a:pt x="3272" y="46"/>
                  <a:pt x="3267" y="15"/>
                  <a:pt x="3314" y="0"/>
                </a:cubicBezTo>
                <a:cubicBezTo>
                  <a:pt x="3378" y="3"/>
                  <a:pt x="3442" y="3"/>
                  <a:pt x="3506" y="8"/>
                </a:cubicBezTo>
                <a:cubicBezTo>
                  <a:pt x="3538" y="10"/>
                  <a:pt x="3581" y="66"/>
                  <a:pt x="3581" y="66"/>
                </a:cubicBezTo>
                <a:cubicBezTo>
                  <a:pt x="3584" y="74"/>
                  <a:pt x="3585" y="83"/>
                  <a:pt x="3589" y="91"/>
                </a:cubicBezTo>
                <a:cubicBezTo>
                  <a:pt x="3594" y="100"/>
                  <a:pt x="3602" y="107"/>
                  <a:pt x="3606" y="117"/>
                </a:cubicBezTo>
                <a:cubicBezTo>
                  <a:pt x="3611" y="130"/>
                  <a:pt x="3607" y="146"/>
                  <a:pt x="3614" y="158"/>
                </a:cubicBezTo>
                <a:cubicBezTo>
                  <a:pt x="3629" y="182"/>
                  <a:pt x="3709" y="223"/>
                  <a:pt x="3739" y="233"/>
                </a:cubicBezTo>
                <a:cubicBezTo>
                  <a:pt x="3781" y="261"/>
                  <a:pt x="3771" y="239"/>
                  <a:pt x="3815" y="225"/>
                </a:cubicBezTo>
                <a:cubicBezTo>
                  <a:pt x="3885" y="254"/>
                  <a:pt x="3890" y="247"/>
                  <a:pt x="3965" y="233"/>
                </a:cubicBezTo>
                <a:cubicBezTo>
                  <a:pt x="3985" y="204"/>
                  <a:pt x="3985" y="186"/>
                  <a:pt x="4015" y="167"/>
                </a:cubicBezTo>
                <a:cubicBezTo>
                  <a:pt x="4027" y="130"/>
                  <a:pt x="4041" y="125"/>
                  <a:pt x="4073" y="108"/>
                </a:cubicBezTo>
                <a:cubicBezTo>
                  <a:pt x="4112" y="88"/>
                  <a:pt x="4083" y="91"/>
                  <a:pt x="4115" y="91"/>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5" name="Freeform 8"/>
          <p:cNvSpPr/>
          <p:nvPr/>
        </p:nvSpPr>
        <p:spPr bwMode="auto">
          <a:xfrm>
            <a:off x="3865824" y="4599285"/>
            <a:ext cx="5787202" cy="227354"/>
          </a:xfrm>
          <a:custGeom>
            <a:avLst/>
            <a:gdLst>
              <a:gd name="T0" fmla="*/ 0 w 4282"/>
              <a:gd name="T1" fmla="*/ 195262 h 190"/>
              <a:gd name="T2" fmla="*/ 158750 w 4282"/>
              <a:gd name="T3" fmla="*/ 22225 h 190"/>
              <a:gd name="T4" fmla="*/ 330200 w 4282"/>
              <a:gd name="T5" fmla="*/ 9525 h 190"/>
              <a:gd name="T6" fmla="*/ 488950 w 4282"/>
              <a:gd name="T7" fmla="*/ 49212 h 190"/>
              <a:gd name="T8" fmla="*/ 503237 w 4282"/>
              <a:gd name="T9" fmla="*/ 115888 h 190"/>
              <a:gd name="T10" fmla="*/ 555625 w 4282"/>
              <a:gd name="T11" fmla="*/ 88900 h 190"/>
              <a:gd name="T12" fmla="*/ 595312 w 4282"/>
              <a:gd name="T13" fmla="*/ 76200 h 190"/>
              <a:gd name="T14" fmla="*/ 635000 w 4282"/>
              <a:gd name="T15" fmla="*/ 49212 h 190"/>
              <a:gd name="T16" fmla="*/ 688975 w 4282"/>
              <a:gd name="T17" fmla="*/ 22225 h 190"/>
              <a:gd name="T18" fmla="*/ 793750 w 4282"/>
              <a:gd name="T19" fmla="*/ 195262 h 190"/>
              <a:gd name="T20" fmla="*/ 833438 w 4282"/>
              <a:gd name="T21" fmla="*/ 247650 h 190"/>
              <a:gd name="T22" fmla="*/ 860425 w 4282"/>
              <a:gd name="T23" fmla="*/ 287338 h 190"/>
              <a:gd name="T24" fmla="*/ 874712 w 4282"/>
              <a:gd name="T25" fmla="*/ 247650 h 190"/>
              <a:gd name="T26" fmla="*/ 993775 w 4282"/>
              <a:gd name="T27" fmla="*/ 180975 h 190"/>
              <a:gd name="T28" fmla="*/ 1019175 w 4282"/>
              <a:gd name="T29" fmla="*/ 222250 h 190"/>
              <a:gd name="T30" fmla="*/ 1112837 w 4282"/>
              <a:gd name="T31" fmla="*/ 247650 h 190"/>
              <a:gd name="T32" fmla="*/ 1204912 w 4282"/>
              <a:gd name="T33" fmla="*/ 287338 h 190"/>
              <a:gd name="T34" fmla="*/ 1338262 w 4282"/>
              <a:gd name="T35" fmla="*/ 274638 h 190"/>
              <a:gd name="T36" fmla="*/ 1457325 w 4282"/>
              <a:gd name="T37" fmla="*/ 234950 h 190"/>
              <a:gd name="T38" fmla="*/ 1576387 w 4282"/>
              <a:gd name="T39" fmla="*/ 207963 h 190"/>
              <a:gd name="T40" fmla="*/ 1628775 w 4282"/>
              <a:gd name="T41" fmla="*/ 247650 h 190"/>
              <a:gd name="T42" fmla="*/ 1762125 w 4282"/>
              <a:gd name="T43" fmla="*/ 195262 h 190"/>
              <a:gd name="T44" fmla="*/ 1933575 w 4282"/>
              <a:gd name="T45" fmla="*/ 168275 h 190"/>
              <a:gd name="T46" fmla="*/ 1973262 w 4282"/>
              <a:gd name="T47" fmla="*/ 180975 h 190"/>
              <a:gd name="T48" fmla="*/ 2027237 w 4282"/>
              <a:gd name="T49" fmla="*/ 168275 h 190"/>
              <a:gd name="T50" fmla="*/ 2305050 w 4282"/>
              <a:gd name="T51" fmla="*/ 247650 h 190"/>
              <a:gd name="T52" fmla="*/ 2438400 w 4282"/>
              <a:gd name="T53" fmla="*/ 261938 h 190"/>
              <a:gd name="T54" fmla="*/ 2636837 w 4282"/>
              <a:gd name="T55" fmla="*/ 301625 h 190"/>
              <a:gd name="T56" fmla="*/ 2927349 w 4282"/>
              <a:gd name="T57" fmla="*/ 234950 h 190"/>
              <a:gd name="T58" fmla="*/ 3100387 w 4282"/>
              <a:gd name="T59" fmla="*/ 195262 h 190"/>
              <a:gd name="T60" fmla="*/ 3987800 w 4282"/>
              <a:gd name="T61" fmla="*/ 261938 h 190"/>
              <a:gd name="T62" fmla="*/ 4292600 w 4282"/>
              <a:gd name="T63" fmla="*/ 274638 h 190"/>
              <a:gd name="T64" fmla="*/ 4371975 w 4282"/>
              <a:gd name="T65" fmla="*/ 247650 h 190"/>
              <a:gd name="T66" fmla="*/ 4386262 w 4282"/>
              <a:gd name="T67" fmla="*/ 155575 h 190"/>
              <a:gd name="T68" fmla="*/ 4611687 w 4282"/>
              <a:gd name="T69" fmla="*/ 141288 h 190"/>
              <a:gd name="T70" fmla="*/ 4810124 w 4282"/>
              <a:gd name="T71" fmla="*/ 207963 h 190"/>
              <a:gd name="T72" fmla="*/ 4941887 w 4282"/>
              <a:gd name="T73" fmla="*/ 222250 h 190"/>
              <a:gd name="T74" fmla="*/ 5060949 w 4282"/>
              <a:gd name="T75" fmla="*/ 207963 h 190"/>
              <a:gd name="T76" fmla="*/ 5221287 w 4282"/>
              <a:gd name="T77" fmla="*/ 261938 h 190"/>
              <a:gd name="T78" fmla="*/ 5380037 w 4282"/>
              <a:gd name="T79" fmla="*/ 287338 h 190"/>
              <a:gd name="T80" fmla="*/ 5526087 w 4282"/>
              <a:gd name="T81" fmla="*/ 274638 h 190"/>
              <a:gd name="T82" fmla="*/ 5630861 w 4282"/>
              <a:gd name="T83" fmla="*/ 234950 h 190"/>
              <a:gd name="T84" fmla="*/ 5830886 w 4282"/>
              <a:gd name="T85" fmla="*/ 222250 h 190"/>
              <a:gd name="T86" fmla="*/ 6797675 w 4282"/>
              <a:gd name="T87" fmla="*/ 168275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82"/>
              <a:gd name="T133" fmla="*/ 0 h 190"/>
              <a:gd name="T134" fmla="*/ 4282 w 4282"/>
              <a:gd name="T135" fmla="*/ 190 h 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82" h="190">
                <a:moveTo>
                  <a:pt x="0" y="123"/>
                </a:moveTo>
                <a:cubicBezTo>
                  <a:pt x="17" y="97"/>
                  <a:pt x="69" y="16"/>
                  <a:pt x="100" y="14"/>
                </a:cubicBezTo>
                <a:cubicBezTo>
                  <a:pt x="136" y="11"/>
                  <a:pt x="172" y="9"/>
                  <a:pt x="208" y="6"/>
                </a:cubicBezTo>
                <a:cubicBezTo>
                  <a:pt x="241" y="17"/>
                  <a:pt x="275" y="20"/>
                  <a:pt x="308" y="31"/>
                </a:cubicBezTo>
                <a:cubicBezTo>
                  <a:pt x="311" y="45"/>
                  <a:pt x="305" y="66"/>
                  <a:pt x="317" y="73"/>
                </a:cubicBezTo>
                <a:cubicBezTo>
                  <a:pt x="328" y="79"/>
                  <a:pt x="339" y="61"/>
                  <a:pt x="350" y="56"/>
                </a:cubicBezTo>
                <a:cubicBezTo>
                  <a:pt x="358" y="53"/>
                  <a:pt x="367" y="51"/>
                  <a:pt x="375" y="48"/>
                </a:cubicBezTo>
                <a:cubicBezTo>
                  <a:pt x="383" y="42"/>
                  <a:pt x="394" y="39"/>
                  <a:pt x="400" y="31"/>
                </a:cubicBezTo>
                <a:cubicBezTo>
                  <a:pt x="424" y="2"/>
                  <a:pt x="389" y="0"/>
                  <a:pt x="434" y="14"/>
                </a:cubicBezTo>
                <a:cubicBezTo>
                  <a:pt x="453" y="73"/>
                  <a:pt x="432" y="104"/>
                  <a:pt x="500" y="123"/>
                </a:cubicBezTo>
                <a:cubicBezTo>
                  <a:pt x="508" y="134"/>
                  <a:pt x="517" y="145"/>
                  <a:pt x="525" y="156"/>
                </a:cubicBezTo>
                <a:cubicBezTo>
                  <a:pt x="531" y="164"/>
                  <a:pt x="532" y="181"/>
                  <a:pt x="542" y="181"/>
                </a:cubicBezTo>
                <a:cubicBezTo>
                  <a:pt x="551" y="181"/>
                  <a:pt x="545" y="162"/>
                  <a:pt x="551" y="156"/>
                </a:cubicBezTo>
                <a:cubicBezTo>
                  <a:pt x="579" y="129"/>
                  <a:pt x="595" y="125"/>
                  <a:pt x="626" y="114"/>
                </a:cubicBezTo>
                <a:cubicBezTo>
                  <a:pt x="631" y="123"/>
                  <a:pt x="634" y="134"/>
                  <a:pt x="642" y="140"/>
                </a:cubicBezTo>
                <a:cubicBezTo>
                  <a:pt x="647" y="144"/>
                  <a:pt x="700" y="156"/>
                  <a:pt x="701" y="156"/>
                </a:cubicBezTo>
                <a:cubicBezTo>
                  <a:pt x="724" y="163"/>
                  <a:pt x="736" y="170"/>
                  <a:pt x="759" y="181"/>
                </a:cubicBezTo>
                <a:cubicBezTo>
                  <a:pt x="820" y="161"/>
                  <a:pt x="792" y="161"/>
                  <a:pt x="843" y="173"/>
                </a:cubicBezTo>
                <a:cubicBezTo>
                  <a:pt x="868" y="165"/>
                  <a:pt x="893" y="156"/>
                  <a:pt x="918" y="148"/>
                </a:cubicBezTo>
                <a:cubicBezTo>
                  <a:pt x="953" y="159"/>
                  <a:pt x="963" y="151"/>
                  <a:pt x="993" y="131"/>
                </a:cubicBezTo>
                <a:cubicBezTo>
                  <a:pt x="1004" y="139"/>
                  <a:pt x="1012" y="155"/>
                  <a:pt x="1026" y="156"/>
                </a:cubicBezTo>
                <a:cubicBezTo>
                  <a:pt x="1053" y="159"/>
                  <a:pt x="1086" y="131"/>
                  <a:pt x="1110" y="123"/>
                </a:cubicBezTo>
                <a:cubicBezTo>
                  <a:pt x="1137" y="114"/>
                  <a:pt x="1195" y="109"/>
                  <a:pt x="1218" y="106"/>
                </a:cubicBezTo>
                <a:cubicBezTo>
                  <a:pt x="1226" y="109"/>
                  <a:pt x="1234" y="114"/>
                  <a:pt x="1243" y="114"/>
                </a:cubicBezTo>
                <a:cubicBezTo>
                  <a:pt x="1255" y="114"/>
                  <a:pt x="1266" y="103"/>
                  <a:pt x="1277" y="106"/>
                </a:cubicBezTo>
                <a:cubicBezTo>
                  <a:pt x="1385" y="130"/>
                  <a:pt x="1340" y="143"/>
                  <a:pt x="1452" y="156"/>
                </a:cubicBezTo>
                <a:cubicBezTo>
                  <a:pt x="1487" y="169"/>
                  <a:pt x="1498" y="174"/>
                  <a:pt x="1536" y="165"/>
                </a:cubicBezTo>
                <a:cubicBezTo>
                  <a:pt x="1610" y="189"/>
                  <a:pt x="1569" y="179"/>
                  <a:pt x="1661" y="190"/>
                </a:cubicBezTo>
                <a:cubicBezTo>
                  <a:pt x="1701" y="127"/>
                  <a:pt x="1779" y="169"/>
                  <a:pt x="1844" y="148"/>
                </a:cubicBezTo>
                <a:cubicBezTo>
                  <a:pt x="1894" y="158"/>
                  <a:pt x="1921" y="170"/>
                  <a:pt x="1953" y="123"/>
                </a:cubicBezTo>
                <a:cubicBezTo>
                  <a:pt x="2135" y="167"/>
                  <a:pt x="2325" y="156"/>
                  <a:pt x="2512" y="165"/>
                </a:cubicBezTo>
                <a:cubicBezTo>
                  <a:pt x="2583" y="188"/>
                  <a:pt x="2621" y="178"/>
                  <a:pt x="2704" y="173"/>
                </a:cubicBezTo>
                <a:cubicBezTo>
                  <a:pt x="2705" y="173"/>
                  <a:pt x="2753" y="158"/>
                  <a:pt x="2754" y="156"/>
                </a:cubicBezTo>
                <a:cubicBezTo>
                  <a:pt x="2763" y="139"/>
                  <a:pt x="2745" y="106"/>
                  <a:pt x="2763" y="98"/>
                </a:cubicBezTo>
                <a:cubicBezTo>
                  <a:pt x="2806" y="79"/>
                  <a:pt x="2858" y="92"/>
                  <a:pt x="2905" y="89"/>
                </a:cubicBezTo>
                <a:cubicBezTo>
                  <a:pt x="2962" y="52"/>
                  <a:pt x="2988" y="89"/>
                  <a:pt x="3030" y="131"/>
                </a:cubicBezTo>
                <a:cubicBezTo>
                  <a:pt x="3050" y="151"/>
                  <a:pt x="3085" y="137"/>
                  <a:pt x="3113" y="140"/>
                </a:cubicBezTo>
                <a:cubicBezTo>
                  <a:pt x="3145" y="150"/>
                  <a:pt x="3157" y="142"/>
                  <a:pt x="3188" y="131"/>
                </a:cubicBezTo>
                <a:cubicBezTo>
                  <a:pt x="3226" y="139"/>
                  <a:pt x="3252" y="159"/>
                  <a:pt x="3289" y="165"/>
                </a:cubicBezTo>
                <a:cubicBezTo>
                  <a:pt x="3425" y="188"/>
                  <a:pt x="3303" y="161"/>
                  <a:pt x="3389" y="181"/>
                </a:cubicBezTo>
                <a:cubicBezTo>
                  <a:pt x="3420" y="178"/>
                  <a:pt x="3451" y="179"/>
                  <a:pt x="3481" y="173"/>
                </a:cubicBezTo>
                <a:cubicBezTo>
                  <a:pt x="3590" y="151"/>
                  <a:pt x="3441" y="159"/>
                  <a:pt x="3547" y="148"/>
                </a:cubicBezTo>
                <a:cubicBezTo>
                  <a:pt x="3589" y="144"/>
                  <a:pt x="3631" y="143"/>
                  <a:pt x="3673" y="140"/>
                </a:cubicBezTo>
                <a:cubicBezTo>
                  <a:pt x="3738" y="117"/>
                  <a:pt x="4282" y="131"/>
                  <a:pt x="4282" y="106"/>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6" name="Freeform 9"/>
          <p:cNvSpPr/>
          <p:nvPr/>
        </p:nvSpPr>
        <p:spPr bwMode="auto">
          <a:xfrm>
            <a:off x="3865825" y="5191182"/>
            <a:ext cx="5877755" cy="302739"/>
          </a:xfrm>
          <a:custGeom>
            <a:avLst/>
            <a:gdLst>
              <a:gd name="T0" fmla="*/ 0 w 4349"/>
              <a:gd name="T1" fmla="*/ 185737 h 253"/>
              <a:gd name="T2" fmla="*/ 649287 w 4349"/>
              <a:gd name="T3" fmla="*/ 146050 h 253"/>
              <a:gd name="T4" fmla="*/ 688975 w 4349"/>
              <a:gd name="T5" fmla="*/ 106362 h 253"/>
              <a:gd name="T6" fmla="*/ 701675 w 4349"/>
              <a:gd name="T7" fmla="*/ 66675 h 253"/>
              <a:gd name="T8" fmla="*/ 874713 w 4349"/>
              <a:gd name="T9" fmla="*/ 39687 h 253"/>
              <a:gd name="T10" fmla="*/ 2173287 w 4349"/>
              <a:gd name="T11" fmla="*/ 146050 h 253"/>
              <a:gd name="T12" fmla="*/ 2265362 w 4349"/>
              <a:gd name="T13" fmla="*/ 198437 h 253"/>
              <a:gd name="T14" fmla="*/ 2344737 w 4349"/>
              <a:gd name="T15" fmla="*/ 265112 h 253"/>
              <a:gd name="T16" fmla="*/ 2463800 w 4349"/>
              <a:gd name="T17" fmla="*/ 304800 h 253"/>
              <a:gd name="T18" fmla="*/ 2782887 w 4349"/>
              <a:gd name="T19" fmla="*/ 344487 h 253"/>
              <a:gd name="T20" fmla="*/ 2901950 w 4349"/>
              <a:gd name="T21" fmla="*/ 304800 h 253"/>
              <a:gd name="T22" fmla="*/ 2941637 w 4349"/>
              <a:gd name="T23" fmla="*/ 277812 h 253"/>
              <a:gd name="T24" fmla="*/ 2981325 w 4349"/>
              <a:gd name="T25" fmla="*/ 265112 h 253"/>
              <a:gd name="T26" fmla="*/ 3100387 w 4349"/>
              <a:gd name="T27" fmla="*/ 173037 h 253"/>
              <a:gd name="T28" fmla="*/ 3259138 w 4349"/>
              <a:gd name="T29" fmla="*/ 158750 h 253"/>
              <a:gd name="T30" fmla="*/ 3536950 w 4349"/>
              <a:gd name="T31" fmla="*/ 158750 h 253"/>
              <a:gd name="T32" fmla="*/ 3683000 w 4349"/>
              <a:gd name="T33" fmla="*/ 198437 h 253"/>
              <a:gd name="T34" fmla="*/ 4716462 w 4349"/>
              <a:gd name="T35" fmla="*/ 173037 h 253"/>
              <a:gd name="T36" fmla="*/ 4810125 w 4349"/>
              <a:gd name="T37" fmla="*/ 131762 h 253"/>
              <a:gd name="T38" fmla="*/ 5060950 w 4349"/>
              <a:gd name="T39" fmla="*/ 119062 h 253"/>
              <a:gd name="T40" fmla="*/ 5194300 w 4349"/>
              <a:gd name="T41" fmla="*/ 0 h 253"/>
              <a:gd name="T42" fmla="*/ 5380037 w 4349"/>
              <a:gd name="T43" fmla="*/ 106362 h 253"/>
              <a:gd name="T44" fmla="*/ 5551487 w 4349"/>
              <a:gd name="T45" fmla="*/ 146050 h 253"/>
              <a:gd name="T46" fmla="*/ 5843587 w 4349"/>
              <a:gd name="T47" fmla="*/ 198437 h 253"/>
              <a:gd name="T48" fmla="*/ 5975349 w 4349"/>
              <a:gd name="T49" fmla="*/ 238125 h 253"/>
              <a:gd name="T50" fmla="*/ 6016624 w 4349"/>
              <a:gd name="T51" fmla="*/ 265112 h 253"/>
              <a:gd name="T52" fmla="*/ 6081712 w 4349"/>
              <a:gd name="T53" fmla="*/ 277812 h 253"/>
              <a:gd name="T54" fmla="*/ 6386512 w 4349"/>
              <a:gd name="T55" fmla="*/ 265112 h 253"/>
              <a:gd name="T56" fmla="*/ 6559551 w 4349"/>
              <a:gd name="T57" fmla="*/ 225425 h 253"/>
              <a:gd name="T58" fmla="*/ 6904038 w 4349"/>
              <a:gd name="T59" fmla="*/ 212725 h 2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9"/>
              <a:gd name="T91" fmla="*/ 0 h 253"/>
              <a:gd name="T92" fmla="*/ 4349 w 4349"/>
              <a:gd name="T93" fmla="*/ 253 h 2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9" h="253">
                <a:moveTo>
                  <a:pt x="0" y="117"/>
                </a:moveTo>
                <a:cubicBezTo>
                  <a:pt x="152" y="111"/>
                  <a:pt x="260" y="99"/>
                  <a:pt x="409" y="92"/>
                </a:cubicBezTo>
                <a:cubicBezTo>
                  <a:pt x="417" y="84"/>
                  <a:pt x="428" y="77"/>
                  <a:pt x="434" y="67"/>
                </a:cubicBezTo>
                <a:cubicBezTo>
                  <a:pt x="439" y="60"/>
                  <a:pt x="436" y="48"/>
                  <a:pt x="442" y="42"/>
                </a:cubicBezTo>
                <a:cubicBezTo>
                  <a:pt x="468" y="16"/>
                  <a:pt x="514" y="28"/>
                  <a:pt x="551" y="25"/>
                </a:cubicBezTo>
                <a:cubicBezTo>
                  <a:pt x="799" y="104"/>
                  <a:pt x="1110" y="80"/>
                  <a:pt x="1369" y="92"/>
                </a:cubicBezTo>
                <a:cubicBezTo>
                  <a:pt x="1385" y="100"/>
                  <a:pt x="1412" y="113"/>
                  <a:pt x="1427" y="125"/>
                </a:cubicBezTo>
                <a:cubicBezTo>
                  <a:pt x="1454" y="147"/>
                  <a:pt x="1446" y="152"/>
                  <a:pt x="1477" y="167"/>
                </a:cubicBezTo>
                <a:cubicBezTo>
                  <a:pt x="1499" y="178"/>
                  <a:pt x="1528" y="184"/>
                  <a:pt x="1552" y="192"/>
                </a:cubicBezTo>
                <a:cubicBezTo>
                  <a:pt x="1644" y="253"/>
                  <a:pt x="1582" y="226"/>
                  <a:pt x="1753" y="217"/>
                </a:cubicBezTo>
                <a:cubicBezTo>
                  <a:pt x="1778" y="209"/>
                  <a:pt x="1803" y="200"/>
                  <a:pt x="1828" y="192"/>
                </a:cubicBezTo>
                <a:cubicBezTo>
                  <a:pt x="1836" y="186"/>
                  <a:pt x="1844" y="180"/>
                  <a:pt x="1853" y="175"/>
                </a:cubicBezTo>
                <a:cubicBezTo>
                  <a:pt x="1861" y="171"/>
                  <a:pt x="1871" y="172"/>
                  <a:pt x="1878" y="167"/>
                </a:cubicBezTo>
                <a:cubicBezTo>
                  <a:pt x="1905" y="149"/>
                  <a:pt x="1913" y="113"/>
                  <a:pt x="1953" y="109"/>
                </a:cubicBezTo>
                <a:cubicBezTo>
                  <a:pt x="1986" y="106"/>
                  <a:pt x="2020" y="103"/>
                  <a:pt x="2053" y="100"/>
                </a:cubicBezTo>
                <a:cubicBezTo>
                  <a:pt x="2123" y="78"/>
                  <a:pt x="2086" y="86"/>
                  <a:pt x="2228" y="100"/>
                </a:cubicBezTo>
                <a:cubicBezTo>
                  <a:pt x="2260" y="103"/>
                  <a:pt x="2320" y="125"/>
                  <a:pt x="2320" y="125"/>
                </a:cubicBezTo>
                <a:cubicBezTo>
                  <a:pt x="2361" y="124"/>
                  <a:pt x="2883" y="114"/>
                  <a:pt x="2971" y="109"/>
                </a:cubicBezTo>
                <a:cubicBezTo>
                  <a:pt x="3003" y="107"/>
                  <a:pt x="2995" y="88"/>
                  <a:pt x="3030" y="83"/>
                </a:cubicBezTo>
                <a:cubicBezTo>
                  <a:pt x="3082" y="76"/>
                  <a:pt x="3135" y="78"/>
                  <a:pt x="3188" y="75"/>
                </a:cubicBezTo>
                <a:cubicBezTo>
                  <a:pt x="3202" y="24"/>
                  <a:pt x="3227" y="14"/>
                  <a:pt x="3272" y="0"/>
                </a:cubicBezTo>
                <a:cubicBezTo>
                  <a:pt x="3325" y="17"/>
                  <a:pt x="3337" y="28"/>
                  <a:pt x="3389" y="67"/>
                </a:cubicBezTo>
                <a:cubicBezTo>
                  <a:pt x="3392" y="69"/>
                  <a:pt x="3490" y="91"/>
                  <a:pt x="3497" y="92"/>
                </a:cubicBezTo>
                <a:cubicBezTo>
                  <a:pt x="3554" y="131"/>
                  <a:pt x="3609" y="120"/>
                  <a:pt x="3681" y="125"/>
                </a:cubicBezTo>
                <a:cubicBezTo>
                  <a:pt x="3737" y="163"/>
                  <a:pt x="3668" y="121"/>
                  <a:pt x="3764" y="150"/>
                </a:cubicBezTo>
                <a:cubicBezTo>
                  <a:pt x="3774" y="153"/>
                  <a:pt x="3780" y="163"/>
                  <a:pt x="3790" y="167"/>
                </a:cubicBezTo>
                <a:cubicBezTo>
                  <a:pt x="3803" y="172"/>
                  <a:pt x="3817" y="172"/>
                  <a:pt x="3831" y="175"/>
                </a:cubicBezTo>
                <a:cubicBezTo>
                  <a:pt x="3895" y="172"/>
                  <a:pt x="3959" y="171"/>
                  <a:pt x="4023" y="167"/>
                </a:cubicBezTo>
                <a:cubicBezTo>
                  <a:pt x="4062" y="164"/>
                  <a:pt x="4095" y="144"/>
                  <a:pt x="4132" y="142"/>
                </a:cubicBezTo>
                <a:cubicBezTo>
                  <a:pt x="4204" y="137"/>
                  <a:pt x="4349" y="134"/>
                  <a:pt x="4349" y="134"/>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7" name="Freeform 10"/>
          <p:cNvSpPr/>
          <p:nvPr/>
        </p:nvSpPr>
        <p:spPr bwMode="auto">
          <a:xfrm>
            <a:off x="3888445" y="1627459"/>
            <a:ext cx="5710166" cy="388894"/>
          </a:xfrm>
          <a:custGeom>
            <a:avLst/>
            <a:gdLst>
              <a:gd name="T0" fmla="*/ 0 w 4225"/>
              <a:gd name="T1" fmla="*/ 515937 h 325"/>
              <a:gd name="T2" fmla="*/ 358775 w 4225"/>
              <a:gd name="T3" fmla="*/ 228600 h 325"/>
              <a:gd name="T4" fmla="*/ 863600 w 4225"/>
              <a:gd name="T5" fmla="*/ 444500 h 325"/>
              <a:gd name="T6" fmla="*/ 1439862 w 4225"/>
              <a:gd name="T7" fmla="*/ 228600 h 325"/>
              <a:gd name="T8" fmla="*/ 1871663 w 4225"/>
              <a:gd name="T9" fmla="*/ 228600 h 325"/>
              <a:gd name="T10" fmla="*/ 2087562 w 4225"/>
              <a:gd name="T11" fmla="*/ 444500 h 325"/>
              <a:gd name="T12" fmla="*/ 2663825 w 4225"/>
              <a:gd name="T13" fmla="*/ 444500 h 325"/>
              <a:gd name="T14" fmla="*/ 2879725 w 4225"/>
              <a:gd name="T15" fmla="*/ 228600 h 325"/>
              <a:gd name="T16" fmla="*/ 3240087 w 4225"/>
              <a:gd name="T17" fmla="*/ 155575 h 325"/>
              <a:gd name="T18" fmla="*/ 3527425 w 4225"/>
              <a:gd name="T19" fmla="*/ 228600 h 325"/>
              <a:gd name="T20" fmla="*/ 3816350 w 4225"/>
              <a:gd name="T21" fmla="*/ 444500 h 325"/>
              <a:gd name="T22" fmla="*/ 4103687 w 4225"/>
              <a:gd name="T23" fmla="*/ 371475 h 325"/>
              <a:gd name="T24" fmla="*/ 4175125 w 4225"/>
              <a:gd name="T25" fmla="*/ 155575 h 325"/>
              <a:gd name="T26" fmla="*/ 4464050 w 4225"/>
              <a:gd name="T27" fmla="*/ 84137 h 325"/>
              <a:gd name="T28" fmla="*/ 4751387 w 4225"/>
              <a:gd name="T29" fmla="*/ 155575 h 325"/>
              <a:gd name="T30" fmla="*/ 4824412 w 4225"/>
              <a:gd name="T31" fmla="*/ 371475 h 325"/>
              <a:gd name="T32" fmla="*/ 5327649 w 4225"/>
              <a:gd name="T33" fmla="*/ 371475 h 325"/>
              <a:gd name="T34" fmla="*/ 5400674 w 4225"/>
              <a:gd name="T35" fmla="*/ 84137 h 325"/>
              <a:gd name="T36" fmla="*/ 5975349 w 4225"/>
              <a:gd name="T37" fmla="*/ 84137 h 325"/>
              <a:gd name="T38" fmla="*/ 6119812 w 4225"/>
              <a:gd name="T39" fmla="*/ 371475 h 325"/>
              <a:gd name="T40" fmla="*/ 6480174 w 4225"/>
              <a:gd name="T41" fmla="*/ 371475 h 325"/>
              <a:gd name="T42" fmla="*/ 6624638 w 4225"/>
              <a:gd name="T43" fmla="*/ 371475 h 325"/>
              <a:gd name="T44" fmla="*/ 6696076 w 4225"/>
              <a:gd name="T45" fmla="*/ 11112 h 325"/>
              <a:gd name="T46" fmla="*/ 6696076 w 4225"/>
              <a:gd name="T47" fmla="*/ 300037 h 325"/>
              <a:gd name="T48" fmla="*/ 6696076 w 4225"/>
              <a:gd name="T49" fmla="*/ 11112 h 3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25"/>
              <a:gd name="T76" fmla="*/ 0 h 325"/>
              <a:gd name="T77" fmla="*/ 4225 w 4225"/>
              <a:gd name="T78" fmla="*/ 325 h 3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25" h="325">
                <a:moveTo>
                  <a:pt x="0" y="325"/>
                </a:moveTo>
                <a:cubicBezTo>
                  <a:pt x="67" y="238"/>
                  <a:pt x="135" y="152"/>
                  <a:pt x="226" y="144"/>
                </a:cubicBezTo>
                <a:cubicBezTo>
                  <a:pt x="317" y="136"/>
                  <a:pt x="431" y="280"/>
                  <a:pt x="544" y="280"/>
                </a:cubicBezTo>
                <a:cubicBezTo>
                  <a:pt x="657" y="280"/>
                  <a:pt x="801" y="167"/>
                  <a:pt x="907" y="144"/>
                </a:cubicBezTo>
                <a:cubicBezTo>
                  <a:pt x="1013" y="121"/>
                  <a:pt x="1111" y="121"/>
                  <a:pt x="1179" y="144"/>
                </a:cubicBezTo>
                <a:cubicBezTo>
                  <a:pt x="1247" y="167"/>
                  <a:pt x="1232" y="257"/>
                  <a:pt x="1315" y="280"/>
                </a:cubicBezTo>
                <a:cubicBezTo>
                  <a:pt x="1398" y="303"/>
                  <a:pt x="1595" y="303"/>
                  <a:pt x="1678" y="280"/>
                </a:cubicBezTo>
                <a:cubicBezTo>
                  <a:pt x="1761" y="257"/>
                  <a:pt x="1754" y="174"/>
                  <a:pt x="1814" y="144"/>
                </a:cubicBezTo>
                <a:cubicBezTo>
                  <a:pt x="1874" y="114"/>
                  <a:pt x="1973" y="98"/>
                  <a:pt x="2041" y="98"/>
                </a:cubicBezTo>
                <a:cubicBezTo>
                  <a:pt x="2109" y="98"/>
                  <a:pt x="2162" y="114"/>
                  <a:pt x="2222" y="144"/>
                </a:cubicBezTo>
                <a:cubicBezTo>
                  <a:pt x="2282" y="174"/>
                  <a:pt x="2344" y="265"/>
                  <a:pt x="2404" y="280"/>
                </a:cubicBezTo>
                <a:cubicBezTo>
                  <a:pt x="2464" y="295"/>
                  <a:pt x="2548" y="264"/>
                  <a:pt x="2585" y="234"/>
                </a:cubicBezTo>
                <a:cubicBezTo>
                  <a:pt x="2622" y="204"/>
                  <a:pt x="2592" y="128"/>
                  <a:pt x="2630" y="98"/>
                </a:cubicBezTo>
                <a:cubicBezTo>
                  <a:pt x="2668" y="68"/>
                  <a:pt x="2752" y="53"/>
                  <a:pt x="2812" y="53"/>
                </a:cubicBezTo>
                <a:cubicBezTo>
                  <a:pt x="2872" y="53"/>
                  <a:pt x="2955" y="68"/>
                  <a:pt x="2993" y="98"/>
                </a:cubicBezTo>
                <a:cubicBezTo>
                  <a:pt x="3031" y="128"/>
                  <a:pt x="2978" y="211"/>
                  <a:pt x="3039" y="234"/>
                </a:cubicBezTo>
                <a:cubicBezTo>
                  <a:pt x="3100" y="257"/>
                  <a:pt x="3296" y="264"/>
                  <a:pt x="3356" y="234"/>
                </a:cubicBezTo>
                <a:cubicBezTo>
                  <a:pt x="3416" y="204"/>
                  <a:pt x="3334" y="83"/>
                  <a:pt x="3402" y="53"/>
                </a:cubicBezTo>
                <a:cubicBezTo>
                  <a:pt x="3470" y="23"/>
                  <a:pt x="3689" y="23"/>
                  <a:pt x="3764" y="53"/>
                </a:cubicBezTo>
                <a:cubicBezTo>
                  <a:pt x="3839" y="83"/>
                  <a:pt x="3802" y="204"/>
                  <a:pt x="3855" y="234"/>
                </a:cubicBezTo>
                <a:cubicBezTo>
                  <a:pt x="3908" y="264"/>
                  <a:pt x="4029" y="234"/>
                  <a:pt x="4082" y="234"/>
                </a:cubicBezTo>
                <a:cubicBezTo>
                  <a:pt x="4135" y="234"/>
                  <a:pt x="4150" y="272"/>
                  <a:pt x="4173" y="234"/>
                </a:cubicBezTo>
                <a:cubicBezTo>
                  <a:pt x="4196" y="196"/>
                  <a:pt x="4211" y="14"/>
                  <a:pt x="4218" y="7"/>
                </a:cubicBezTo>
                <a:cubicBezTo>
                  <a:pt x="4225" y="0"/>
                  <a:pt x="4218" y="189"/>
                  <a:pt x="4218" y="189"/>
                </a:cubicBezTo>
                <a:cubicBezTo>
                  <a:pt x="4218" y="189"/>
                  <a:pt x="4218" y="37"/>
                  <a:pt x="4218" y="7"/>
                </a:cubicBezTo>
              </a:path>
            </a:pathLst>
          </a:custGeom>
          <a:noFill/>
          <a:ln w="28575" cap="flat">
            <a:solidFill>
              <a:schemeClr val="tx2"/>
            </a:solidFill>
            <a:prstDash val="dash"/>
            <a:round/>
          </a:ln>
          <a:extLst>
            <a:ext uri="{909E8E84-426E-40DD-AFC4-6F175D3DCCD1}">
              <a14:hiddenFill xmlns:a14="http://schemas.microsoft.com/office/drawing/2010/main">
                <a:solidFill>
                  <a:srgbClr val="FFFFFF"/>
                </a:solidFill>
              </a14:hiddenFill>
            </a:ext>
          </a:extLst>
        </p:spPr>
        <p:txBody>
          <a:bodyPr/>
          <a:lstStyle/>
          <a:p>
            <a:endParaRPr lang="zh-CN" altLang="en-US" sz="1350">
              <a:ln w="0"/>
              <a:solidFill>
                <a:schemeClr val="tx2"/>
              </a:solidFill>
              <a:effectLst>
                <a:outerShdw blurRad="38100" dist="25400" dir="5400000" algn="ctr" rotWithShape="0">
                  <a:srgbClr val="6E747A">
                    <a:alpha val="43000"/>
                  </a:srgbClr>
                </a:outerShdw>
              </a:effectLst>
            </a:endParaRPr>
          </a:p>
        </p:txBody>
      </p:sp>
      <p:sp>
        <p:nvSpPr>
          <p:cNvPr id="11" name="Text Box 11"/>
          <p:cNvSpPr txBox="1">
            <a:spLocks noChangeArrowheads="1"/>
          </p:cNvSpPr>
          <p:nvPr/>
        </p:nvSpPr>
        <p:spPr bwMode="auto">
          <a:xfrm>
            <a:off x="2663231" y="1789204"/>
            <a:ext cx="1225214" cy="36933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b="1" dirty="0">
                <a:solidFill>
                  <a:schemeClr val="tx2"/>
                </a:solidFill>
                <a:latin typeface="+mn-lt"/>
              </a:rPr>
              <a:t>Predictor</a:t>
            </a:r>
            <a:endParaRPr lang="en-US" altLang="zh-CN" sz="1800" b="1" dirty="0">
              <a:solidFill>
                <a:schemeClr val="tx2"/>
              </a:solidFill>
              <a:latin typeface="+mn-lt"/>
            </a:endParaRPr>
          </a:p>
        </p:txBody>
      </p:sp>
      <p:sp>
        <p:nvSpPr>
          <p:cNvPr id="12" name="Rectangle 13"/>
          <p:cNvSpPr>
            <a:spLocks noChangeArrowheads="1"/>
          </p:cNvSpPr>
          <p:nvPr/>
        </p:nvSpPr>
        <p:spPr bwMode="auto">
          <a:xfrm>
            <a:off x="2827598" y="2564904"/>
            <a:ext cx="398698" cy="380518"/>
          </a:xfrm>
          <a:prstGeom prst="rect">
            <a:avLst/>
          </a:prstGeom>
        </p:spPr>
        <p:style>
          <a:lnRef idx="2">
            <a:schemeClr val="accent4"/>
          </a:lnRef>
          <a:fillRef idx="1">
            <a:schemeClr val="lt1"/>
          </a:fillRef>
          <a:effectRef idx="0">
            <a:schemeClr val="accent4"/>
          </a:effectRef>
          <a:fontRef idx="minor">
            <a:schemeClr val="dk1"/>
          </a:fontRef>
        </p:style>
        <p:txBody>
          <a:bodyPr wrap="none" anchor="ctr"/>
          <a:lstStyle/>
          <a:p>
            <a:pPr algn="ctr"/>
            <a:r>
              <a:rPr lang="en-US" altLang="zh-CN" dirty="0"/>
              <a:t>1</a:t>
            </a:r>
            <a:endParaRPr lang="zh-CN" altLang="en-US" dirty="0"/>
          </a:p>
        </p:txBody>
      </p:sp>
      <p:sp>
        <p:nvSpPr>
          <p:cNvPr id="13" name="Rectangle 14"/>
          <p:cNvSpPr>
            <a:spLocks noChangeArrowheads="1"/>
          </p:cNvSpPr>
          <p:nvPr/>
        </p:nvSpPr>
        <p:spPr bwMode="auto">
          <a:xfrm>
            <a:off x="2827598" y="3271224"/>
            <a:ext cx="398698" cy="354193"/>
          </a:xfrm>
          <a:prstGeom prst="rect">
            <a:avLst/>
          </a:prstGeom>
        </p:spPr>
        <p:style>
          <a:lnRef idx="2">
            <a:schemeClr val="accent4"/>
          </a:lnRef>
          <a:fillRef idx="1">
            <a:schemeClr val="lt1"/>
          </a:fillRef>
          <a:effectRef idx="0">
            <a:schemeClr val="accent4"/>
          </a:effectRef>
          <a:fontRef idx="minor">
            <a:schemeClr val="dk1"/>
          </a:fontRef>
        </p:style>
        <p:txBody>
          <a:bodyPr wrap="none" anchor="ctr"/>
          <a:lstStyle/>
          <a:p>
            <a:pPr algn="ctr"/>
            <a:r>
              <a:rPr lang="en-US" altLang="zh-CN" sz="1600" dirty="0"/>
              <a:t>2</a:t>
            </a:r>
            <a:endParaRPr lang="zh-CN" altLang="en-US" sz="1600" dirty="0"/>
          </a:p>
        </p:txBody>
      </p:sp>
      <p:sp>
        <p:nvSpPr>
          <p:cNvPr id="14" name="Rectangle 15"/>
          <p:cNvSpPr>
            <a:spLocks noChangeArrowheads="1"/>
          </p:cNvSpPr>
          <p:nvPr/>
        </p:nvSpPr>
        <p:spPr bwMode="auto">
          <a:xfrm>
            <a:off x="2827598" y="3900553"/>
            <a:ext cx="398698" cy="325474"/>
          </a:xfrm>
          <a:prstGeom prst="rect">
            <a:avLst/>
          </a:prstGeom>
        </p:spPr>
        <p:style>
          <a:lnRef idx="2">
            <a:schemeClr val="accent4"/>
          </a:lnRef>
          <a:fillRef idx="1">
            <a:schemeClr val="lt1"/>
          </a:fillRef>
          <a:effectRef idx="0">
            <a:schemeClr val="accent4"/>
          </a:effectRef>
          <a:fontRef idx="minor">
            <a:schemeClr val="dk1"/>
          </a:fontRef>
        </p:style>
        <p:txBody>
          <a:bodyPr wrap="none" anchor="ctr"/>
          <a:lstStyle/>
          <a:p>
            <a:pPr algn="ctr"/>
            <a:r>
              <a:rPr lang="en-US" altLang="zh-CN" dirty="0"/>
              <a:t>3</a:t>
            </a:r>
            <a:endParaRPr lang="zh-CN" altLang="en-US" dirty="0"/>
          </a:p>
        </p:txBody>
      </p:sp>
      <p:sp>
        <p:nvSpPr>
          <p:cNvPr id="15" name="Rectangle 16"/>
          <p:cNvSpPr>
            <a:spLocks noChangeArrowheads="1"/>
          </p:cNvSpPr>
          <p:nvPr/>
        </p:nvSpPr>
        <p:spPr bwMode="auto">
          <a:xfrm>
            <a:off x="2827598" y="4501165"/>
            <a:ext cx="398698" cy="325474"/>
          </a:xfrm>
          <a:prstGeom prst="rect">
            <a:avLst/>
          </a:prstGeom>
        </p:spPr>
        <p:style>
          <a:lnRef idx="2">
            <a:schemeClr val="accent4"/>
          </a:lnRef>
          <a:fillRef idx="1">
            <a:schemeClr val="lt1"/>
          </a:fillRef>
          <a:effectRef idx="0">
            <a:schemeClr val="accent4"/>
          </a:effectRef>
          <a:fontRef idx="minor">
            <a:schemeClr val="dk1"/>
          </a:fontRef>
        </p:style>
        <p:txBody>
          <a:bodyPr wrap="none" anchor="ctr"/>
          <a:lstStyle/>
          <a:p>
            <a:r>
              <a:rPr lang="en-US" altLang="zh-CN" dirty="0"/>
              <a:t> 4</a:t>
            </a:r>
            <a:endParaRPr lang="zh-CN" altLang="en-US" dirty="0"/>
          </a:p>
        </p:txBody>
      </p:sp>
      <p:sp>
        <p:nvSpPr>
          <p:cNvPr id="16" name="Rectangle 17"/>
          <p:cNvSpPr>
            <a:spLocks noChangeArrowheads="1"/>
          </p:cNvSpPr>
          <p:nvPr/>
        </p:nvSpPr>
        <p:spPr bwMode="auto">
          <a:xfrm>
            <a:off x="2827598" y="5168446"/>
            <a:ext cx="398698" cy="325474"/>
          </a:xfrm>
          <a:prstGeom prst="rect">
            <a:avLst/>
          </a:prstGeom>
        </p:spPr>
        <p:style>
          <a:lnRef idx="2">
            <a:schemeClr val="accent4"/>
          </a:lnRef>
          <a:fillRef idx="1">
            <a:schemeClr val="lt1"/>
          </a:fillRef>
          <a:effectRef idx="0">
            <a:schemeClr val="accent4"/>
          </a:effectRef>
          <a:fontRef idx="minor">
            <a:schemeClr val="dk1"/>
          </a:fontRef>
        </p:style>
        <p:txBody>
          <a:bodyPr wrap="none" anchor="ctr"/>
          <a:lstStyle/>
          <a:p>
            <a:pPr algn="ctr"/>
            <a:r>
              <a:rPr lang="en-US" altLang="zh-CN" dirty="0"/>
              <a:t>n</a:t>
            </a:r>
            <a:endParaRPr lang="zh-CN" altLang="en-US" dirty="0"/>
          </a:p>
        </p:txBody>
      </p:sp>
      <p:sp>
        <p:nvSpPr>
          <p:cNvPr id="17" name="Line 23"/>
          <p:cNvSpPr>
            <a:spLocks noChangeShapeType="1"/>
          </p:cNvSpPr>
          <p:nvPr/>
        </p:nvSpPr>
        <p:spPr bwMode="auto">
          <a:xfrm>
            <a:off x="3024051" y="4927942"/>
            <a:ext cx="0" cy="162737"/>
          </a:xfrm>
          <a:prstGeom prst="line">
            <a:avLst/>
          </a:prstGeom>
          <a:noFill/>
          <a:ln w="38100">
            <a:solidFill>
              <a:schemeClr val="tx1"/>
            </a:solidFill>
            <a:prstDash val="sysDot"/>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广义线性模型（</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GLM</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18" name="Text Box 4"/>
          <p:cNvSpPr txBox="1">
            <a:spLocks noChangeArrowheads="1"/>
          </p:cNvSpPr>
          <p:nvPr/>
        </p:nvSpPr>
        <p:spPr bwMode="auto">
          <a:xfrm>
            <a:off x="1168946" y="4584454"/>
            <a:ext cx="190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800" dirty="0" err="1">
                <a:solidFill>
                  <a:schemeClr val="tx1">
                    <a:lumMod val="85000"/>
                    <a:lumOff val="15000"/>
                  </a:schemeClr>
                </a:solidFill>
                <a:latin typeface="+mn-lt"/>
              </a:rPr>
              <a:t>fNIRS</a:t>
            </a:r>
            <a:r>
              <a:rPr lang="en-US" altLang="zh-CN" sz="1800" dirty="0">
                <a:solidFill>
                  <a:schemeClr val="tx1">
                    <a:lumMod val="85000"/>
                    <a:lumOff val="15000"/>
                  </a:schemeClr>
                </a:solidFill>
                <a:latin typeface="+mn-lt"/>
              </a:rPr>
              <a:t> Signal</a:t>
            </a:r>
            <a:endParaRPr lang="en-US" altLang="zh-CN" sz="1800" dirty="0">
              <a:solidFill>
                <a:schemeClr val="tx1">
                  <a:lumMod val="85000"/>
                  <a:lumOff val="15000"/>
                </a:schemeClr>
              </a:solidFill>
              <a:latin typeface="+mn-lt"/>
            </a:endParaRPr>
          </a:p>
        </p:txBody>
      </p:sp>
      <p:sp>
        <p:nvSpPr>
          <p:cNvPr id="19" name="Text Box 15"/>
          <p:cNvSpPr txBox="1">
            <a:spLocks noChangeArrowheads="1"/>
          </p:cNvSpPr>
          <p:nvPr/>
        </p:nvSpPr>
        <p:spPr bwMode="auto">
          <a:xfrm>
            <a:off x="4818113" y="5105909"/>
            <a:ext cx="14692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i="1" dirty="0">
                <a:solidFill>
                  <a:schemeClr val="tx1">
                    <a:lumMod val="85000"/>
                    <a:lumOff val="15000"/>
                  </a:schemeClr>
                </a:solidFill>
                <a:latin typeface="+mn-lt"/>
              </a:rPr>
              <a:t>“what we CAN explain”</a:t>
            </a:r>
            <a:endParaRPr lang="en-US" altLang="zh-CN" sz="1800" i="1" dirty="0">
              <a:solidFill>
                <a:schemeClr val="tx1">
                  <a:lumMod val="85000"/>
                  <a:lumOff val="15000"/>
                </a:schemeClr>
              </a:solidFill>
              <a:latin typeface="+mn-lt"/>
            </a:endParaRPr>
          </a:p>
        </p:txBody>
      </p:sp>
      <p:sp>
        <p:nvSpPr>
          <p:cNvPr id="20" name="Text Box 16"/>
          <p:cNvSpPr txBox="1">
            <a:spLocks noChangeArrowheads="1"/>
          </p:cNvSpPr>
          <p:nvPr/>
        </p:nvSpPr>
        <p:spPr bwMode="auto">
          <a:xfrm>
            <a:off x="9142747" y="5075095"/>
            <a:ext cx="18504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i="1" dirty="0">
                <a:solidFill>
                  <a:schemeClr val="tx1">
                    <a:lumMod val="85000"/>
                    <a:lumOff val="15000"/>
                  </a:schemeClr>
                </a:solidFill>
                <a:latin typeface="+mn-lt"/>
              </a:rPr>
              <a:t>“what we CANNOT explain”</a:t>
            </a:r>
            <a:endParaRPr lang="en-US" altLang="zh-CN" sz="1800" i="1" dirty="0">
              <a:solidFill>
                <a:schemeClr val="tx1">
                  <a:lumMod val="85000"/>
                  <a:lumOff val="15000"/>
                </a:schemeClr>
              </a:solidFill>
              <a:latin typeface="+mn-lt"/>
            </a:endParaRPr>
          </a:p>
        </p:txBody>
      </p:sp>
      <p:sp>
        <p:nvSpPr>
          <p:cNvPr id="21" name="Text Box 17"/>
          <p:cNvSpPr txBox="1">
            <a:spLocks noChangeArrowheads="1"/>
          </p:cNvSpPr>
          <p:nvPr/>
        </p:nvSpPr>
        <p:spPr bwMode="auto">
          <a:xfrm>
            <a:off x="6700605" y="5075095"/>
            <a:ext cx="1496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i="1" dirty="0">
                <a:solidFill>
                  <a:schemeClr val="tx1">
                    <a:lumMod val="85000"/>
                    <a:lumOff val="15000"/>
                  </a:schemeClr>
                </a:solidFill>
                <a:latin typeface="+mn-lt"/>
              </a:rPr>
              <a:t>“how much of it we CAN explain”</a:t>
            </a:r>
            <a:endParaRPr lang="en-US" altLang="zh-CN" sz="1800" i="1" dirty="0">
              <a:solidFill>
                <a:schemeClr val="tx1">
                  <a:lumMod val="85000"/>
                  <a:lumOff val="15000"/>
                </a:schemeClr>
              </a:solidFill>
              <a:latin typeface="+mn-lt"/>
            </a:endParaRPr>
          </a:p>
        </p:txBody>
      </p:sp>
      <p:sp>
        <p:nvSpPr>
          <p:cNvPr id="22" name="Text Box 18"/>
          <p:cNvSpPr txBox="1">
            <a:spLocks noChangeArrowheads="1"/>
          </p:cNvSpPr>
          <p:nvPr/>
        </p:nvSpPr>
        <p:spPr bwMode="auto">
          <a:xfrm>
            <a:off x="1390931" y="5212672"/>
            <a:ext cx="16822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800" i="1" dirty="0">
                <a:solidFill>
                  <a:schemeClr val="tx1">
                    <a:lumMod val="85000"/>
                    <a:lumOff val="15000"/>
                  </a:schemeClr>
                </a:solidFill>
                <a:latin typeface="+mn-lt"/>
              </a:rPr>
              <a:t>“actual data”</a:t>
            </a:r>
            <a:endParaRPr lang="en-US" altLang="zh-CN" sz="1800" i="1" dirty="0">
              <a:solidFill>
                <a:schemeClr val="tx1">
                  <a:lumMod val="85000"/>
                  <a:lumOff val="15000"/>
                </a:schemeClr>
              </a:solidFill>
              <a:latin typeface="+mn-lt"/>
            </a:endParaRPr>
          </a:p>
        </p:txBody>
      </p:sp>
      <p:sp>
        <p:nvSpPr>
          <p:cNvPr id="23" name="Text Box 21"/>
          <p:cNvSpPr txBox="1">
            <a:spLocks noChangeArrowheads="1"/>
          </p:cNvSpPr>
          <p:nvPr/>
        </p:nvSpPr>
        <p:spPr bwMode="auto">
          <a:xfrm>
            <a:off x="3974306" y="4538020"/>
            <a:ext cx="583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b="1">
                <a:solidFill>
                  <a:schemeClr val="tx1">
                    <a:lumMod val="85000"/>
                    <a:lumOff val="15000"/>
                  </a:schemeClr>
                </a:solidFill>
                <a:latin typeface="+mn-lt"/>
              </a:rPr>
              <a:t>=</a:t>
            </a:r>
            <a:endParaRPr lang="en-US" altLang="zh-CN" sz="1800">
              <a:solidFill>
                <a:schemeClr val="tx1">
                  <a:lumMod val="85000"/>
                  <a:lumOff val="15000"/>
                </a:schemeClr>
              </a:solidFill>
              <a:latin typeface="+mn-lt"/>
            </a:endParaRPr>
          </a:p>
        </p:txBody>
      </p:sp>
      <p:sp>
        <p:nvSpPr>
          <p:cNvPr id="24" name="Text Box 22"/>
          <p:cNvSpPr txBox="1">
            <a:spLocks noChangeArrowheads="1"/>
          </p:cNvSpPr>
          <p:nvPr/>
        </p:nvSpPr>
        <p:spPr bwMode="auto">
          <a:xfrm>
            <a:off x="6977377" y="4520513"/>
            <a:ext cx="6270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dirty="0">
                <a:solidFill>
                  <a:schemeClr val="tx1">
                    <a:lumMod val="85000"/>
                    <a:lumOff val="15000"/>
                  </a:schemeClr>
                </a:solidFill>
                <a:latin typeface="+mn-lt"/>
              </a:rPr>
              <a:t>β</a:t>
            </a:r>
            <a:endParaRPr lang="en-US" altLang="zh-CN" sz="1800" dirty="0">
              <a:solidFill>
                <a:schemeClr val="tx1">
                  <a:lumMod val="85000"/>
                  <a:lumOff val="15000"/>
                </a:schemeClr>
              </a:solidFill>
              <a:latin typeface="+mn-lt"/>
            </a:endParaRPr>
          </a:p>
        </p:txBody>
      </p:sp>
      <p:sp>
        <p:nvSpPr>
          <p:cNvPr id="25" name="Text Box 23"/>
          <p:cNvSpPr txBox="1">
            <a:spLocks noChangeArrowheads="1"/>
          </p:cNvSpPr>
          <p:nvPr/>
        </p:nvSpPr>
        <p:spPr bwMode="auto">
          <a:xfrm>
            <a:off x="6565799" y="4536199"/>
            <a:ext cx="580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dirty="0">
                <a:solidFill>
                  <a:schemeClr val="tx1">
                    <a:lumMod val="85000"/>
                    <a:lumOff val="15000"/>
                  </a:schemeClr>
                </a:solidFill>
                <a:latin typeface="+mn-lt"/>
              </a:rPr>
              <a:t>x</a:t>
            </a:r>
            <a:endParaRPr lang="en-US" altLang="zh-CN" sz="1800" dirty="0">
              <a:solidFill>
                <a:schemeClr val="tx1">
                  <a:lumMod val="85000"/>
                  <a:lumOff val="15000"/>
                </a:schemeClr>
              </a:solidFill>
              <a:latin typeface="+mn-lt"/>
            </a:endParaRPr>
          </a:p>
        </p:txBody>
      </p:sp>
      <p:sp>
        <p:nvSpPr>
          <p:cNvPr id="26" name="Text Box 24"/>
          <p:cNvSpPr txBox="1">
            <a:spLocks noChangeArrowheads="1"/>
          </p:cNvSpPr>
          <p:nvPr/>
        </p:nvSpPr>
        <p:spPr bwMode="auto">
          <a:xfrm>
            <a:off x="4905082" y="4526913"/>
            <a:ext cx="1724828" cy="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dirty="0">
                <a:solidFill>
                  <a:schemeClr val="tx1">
                    <a:lumMod val="85000"/>
                    <a:lumOff val="15000"/>
                  </a:schemeClr>
                </a:solidFill>
                <a:latin typeface="+mn-lt"/>
              </a:rPr>
              <a:t>Design Matrix</a:t>
            </a:r>
            <a:endParaRPr lang="en-US" altLang="zh-CN" sz="1800" dirty="0">
              <a:solidFill>
                <a:schemeClr val="tx1">
                  <a:lumMod val="85000"/>
                  <a:lumOff val="15000"/>
                </a:schemeClr>
              </a:solidFill>
              <a:latin typeface="+mn-lt"/>
            </a:endParaRPr>
          </a:p>
        </p:txBody>
      </p:sp>
      <p:sp>
        <p:nvSpPr>
          <p:cNvPr id="27" name="Text Box 35"/>
          <p:cNvSpPr txBox="1">
            <a:spLocks noChangeArrowheads="1"/>
          </p:cNvSpPr>
          <p:nvPr/>
        </p:nvSpPr>
        <p:spPr bwMode="auto">
          <a:xfrm>
            <a:off x="8120955" y="4584454"/>
            <a:ext cx="580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b="1" dirty="0">
                <a:solidFill>
                  <a:schemeClr val="tx1">
                    <a:lumMod val="85000"/>
                    <a:lumOff val="15000"/>
                  </a:schemeClr>
                </a:solidFill>
                <a:latin typeface="+mn-lt"/>
              </a:rPr>
              <a:t>+</a:t>
            </a:r>
            <a:endParaRPr lang="en-US" altLang="zh-CN" sz="1800" dirty="0">
              <a:solidFill>
                <a:schemeClr val="tx1">
                  <a:lumMod val="85000"/>
                  <a:lumOff val="15000"/>
                </a:schemeClr>
              </a:solidFill>
              <a:latin typeface="+mn-lt"/>
            </a:endParaRPr>
          </a:p>
        </p:txBody>
      </p:sp>
      <p:sp>
        <p:nvSpPr>
          <p:cNvPr id="28" name="Text Box 36"/>
          <p:cNvSpPr txBox="1">
            <a:spLocks noChangeArrowheads="1"/>
          </p:cNvSpPr>
          <p:nvPr/>
        </p:nvSpPr>
        <p:spPr bwMode="auto">
          <a:xfrm>
            <a:off x="9249627" y="4544773"/>
            <a:ext cx="153484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dirty="0">
                <a:solidFill>
                  <a:schemeClr val="tx1">
                    <a:lumMod val="85000"/>
                    <a:lumOff val="15000"/>
                  </a:schemeClr>
                </a:solidFill>
                <a:latin typeface="+mn-lt"/>
              </a:rPr>
              <a:t>Residuals</a:t>
            </a:r>
            <a:endParaRPr lang="en-US" altLang="zh-CN" sz="1800" dirty="0">
              <a:solidFill>
                <a:schemeClr val="tx1">
                  <a:lumMod val="85000"/>
                  <a:lumOff val="15000"/>
                </a:schemeClr>
              </a:solidFill>
              <a:latin typeface="+mn-lt"/>
            </a:endParaRPr>
          </a:p>
        </p:txBody>
      </p:sp>
      <p:grpSp>
        <p:nvGrpSpPr>
          <p:cNvPr id="29" name="Group 62"/>
          <p:cNvGrpSpPr/>
          <p:nvPr/>
        </p:nvGrpSpPr>
        <p:grpSpPr bwMode="auto">
          <a:xfrm>
            <a:off x="1026275" y="1845968"/>
            <a:ext cx="10139450" cy="2365890"/>
            <a:chOff x="240" y="791"/>
            <a:chExt cx="5328" cy="943"/>
          </a:xfrm>
        </p:grpSpPr>
        <p:pic>
          <p:nvPicPr>
            <p:cNvPr id="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5832"/>
            <a:stretch>
              <a:fillRect/>
            </a:stretch>
          </p:blipFill>
          <p:spPr bwMode="auto">
            <a:xfrm>
              <a:off x="240" y="795"/>
              <a:ext cx="1324" cy="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7"/>
            <p:cNvSpPr>
              <a:spLocks noChangeArrowheads="1"/>
            </p:cNvSpPr>
            <p:nvPr/>
          </p:nvSpPr>
          <p:spPr bwMode="auto">
            <a:xfrm>
              <a:off x="317" y="1133"/>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2" name="Rectangle 8"/>
            <p:cNvSpPr>
              <a:spLocks noChangeArrowheads="1"/>
            </p:cNvSpPr>
            <p:nvPr/>
          </p:nvSpPr>
          <p:spPr bwMode="auto">
            <a:xfrm>
              <a:off x="620" y="1133"/>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3" name="Rectangle 9"/>
            <p:cNvSpPr>
              <a:spLocks noChangeArrowheads="1"/>
            </p:cNvSpPr>
            <p:nvPr/>
          </p:nvSpPr>
          <p:spPr bwMode="auto">
            <a:xfrm>
              <a:off x="922" y="1133"/>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4" name="Rectangle 10"/>
            <p:cNvSpPr>
              <a:spLocks noChangeArrowheads="1"/>
            </p:cNvSpPr>
            <p:nvPr/>
          </p:nvSpPr>
          <p:spPr bwMode="auto">
            <a:xfrm>
              <a:off x="1225" y="1133"/>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5" name="Rectangle 11"/>
            <p:cNvSpPr>
              <a:spLocks noChangeArrowheads="1"/>
            </p:cNvSpPr>
            <p:nvPr/>
          </p:nvSpPr>
          <p:spPr bwMode="auto">
            <a:xfrm>
              <a:off x="468" y="1133"/>
              <a:ext cx="74"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6" name="Rectangle 12"/>
            <p:cNvSpPr>
              <a:spLocks noChangeArrowheads="1"/>
            </p:cNvSpPr>
            <p:nvPr/>
          </p:nvSpPr>
          <p:spPr bwMode="auto">
            <a:xfrm>
              <a:off x="771" y="1133"/>
              <a:ext cx="73"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7" name="Rectangle 13"/>
            <p:cNvSpPr>
              <a:spLocks noChangeArrowheads="1"/>
            </p:cNvSpPr>
            <p:nvPr/>
          </p:nvSpPr>
          <p:spPr bwMode="auto">
            <a:xfrm>
              <a:off x="1073" y="1133"/>
              <a:ext cx="74"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8" name="Rectangle 14"/>
            <p:cNvSpPr>
              <a:spLocks noChangeArrowheads="1"/>
            </p:cNvSpPr>
            <p:nvPr/>
          </p:nvSpPr>
          <p:spPr bwMode="auto">
            <a:xfrm>
              <a:off x="1376" y="1133"/>
              <a:ext cx="74"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39" name="Text Box 19"/>
            <p:cNvSpPr txBox="1">
              <a:spLocks noChangeArrowheads="1"/>
            </p:cNvSpPr>
            <p:nvPr/>
          </p:nvSpPr>
          <p:spPr bwMode="auto">
            <a:xfrm>
              <a:off x="3424" y="1109"/>
              <a:ext cx="576"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a:solidFill>
                    <a:schemeClr val="tx1">
                      <a:lumMod val="85000"/>
                      <a:lumOff val="15000"/>
                    </a:schemeClr>
                  </a:solidFill>
                  <a:sym typeface="Symbol" panose="05050102010706020507" pitchFamily="18" charset="2"/>
                </a:rPr>
                <a:t>x </a:t>
              </a:r>
              <a:endParaRPr lang="en-US" altLang="zh-CN" sz="1800" baseline="-25000">
                <a:solidFill>
                  <a:schemeClr val="tx1">
                    <a:lumMod val="85000"/>
                    <a:lumOff val="15000"/>
                  </a:schemeClr>
                </a:solidFill>
              </a:endParaRPr>
            </a:p>
          </p:txBody>
        </p:sp>
        <p:sp>
          <p:nvSpPr>
            <p:cNvPr id="40" name="Text Box 20"/>
            <p:cNvSpPr txBox="1">
              <a:spLocks noChangeArrowheads="1"/>
            </p:cNvSpPr>
            <p:nvPr/>
          </p:nvSpPr>
          <p:spPr bwMode="auto">
            <a:xfrm>
              <a:off x="1655" y="1064"/>
              <a:ext cx="22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2100" b="1">
                  <a:solidFill>
                    <a:schemeClr val="tx1">
                      <a:lumMod val="85000"/>
                      <a:lumOff val="15000"/>
                    </a:schemeClr>
                  </a:solidFill>
                  <a:latin typeface="Times New Roman" panose="02020603050405020304" pitchFamily="18" charset="0"/>
                </a:rPr>
                <a:t>=</a:t>
              </a:r>
              <a:endParaRPr lang="en-US" altLang="zh-CN" sz="2100">
                <a:solidFill>
                  <a:schemeClr val="tx1">
                    <a:lumMod val="85000"/>
                    <a:lumOff val="15000"/>
                  </a:schemeClr>
                </a:solidFill>
                <a:latin typeface="Times New Roman" panose="02020603050405020304" pitchFamily="18" charset="0"/>
              </a:endParaRPr>
            </a:p>
          </p:txBody>
        </p:sp>
        <p:pic>
          <p:nvPicPr>
            <p:cNvPr id="41"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l="3290"/>
            <a:stretch>
              <a:fillRect/>
            </a:stretch>
          </p:blipFill>
          <p:spPr bwMode="auto">
            <a:xfrm>
              <a:off x="2064" y="791"/>
              <a:ext cx="1352"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27"/>
            <p:cNvSpPr>
              <a:spLocks noChangeArrowheads="1"/>
            </p:cNvSpPr>
            <p:nvPr/>
          </p:nvSpPr>
          <p:spPr bwMode="auto">
            <a:xfrm>
              <a:off x="2172" y="1098"/>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43" name="Rectangle 28"/>
            <p:cNvSpPr>
              <a:spLocks noChangeArrowheads="1"/>
            </p:cNvSpPr>
            <p:nvPr/>
          </p:nvSpPr>
          <p:spPr bwMode="auto">
            <a:xfrm>
              <a:off x="2475" y="1098"/>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44" name="Rectangle 29"/>
            <p:cNvSpPr>
              <a:spLocks noChangeArrowheads="1"/>
            </p:cNvSpPr>
            <p:nvPr/>
          </p:nvSpPr>
          <p:spPr bwMode="auto">
            <a:xfrm>
              <a:off x="2777" y="1098"/>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45" name="Rectangle 30"/>
            <p:cNvSpPr>
              <a:spLocks noChangeArrowheads="1"/>
            </p:cNvSpPr>
            <p:nvPr/>
          </p:nvSpPr>
          <p:spPr bwMode="auto">
            <a:xfrm>
              <a:off x="3080" y="1098"/>
              <a:ext cx="74" cy="155"/>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46" name="Rectangle 31"/>
            <p:cNvSpPr>
              <a:spLocks noChangeArrowheads="1"/>
            </p:cNvSpPr>
            <p:nvPr/>
          </p:nvSpPr>
          <p:spPr bwMode="auto">
            <a:xfrm>
              <a:off x="2323" y="1098"/>
              <a:ext cx="74"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47" name="Rectangle 32"/>
            <p:cNvSpPr>
              <a:spLocks noChangeArrowheads="1"/>
            </p:cNvSpPr>
            <p:nvPr/>
          </p:nvSpPr>
          <p:spPr bwMode="auto">
            <a:xfrm>
              <a:off x="2626" y="1098"/>
              <a:ext cx="73"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48" name="Rectangle 33"/>
            <p:cNvSpPr>
              <a:spLocks noChangeArrowheads="1"/>
            </p:cNvSpPr>
            <p:nvPr/>
          </p:nvSpPr>
          <p:spPr bwMode="auto">
            <a:xfrm>
              <a:off x="2928" y="1098"/>
              <a:ext cx="74"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49" name="Rectangle 34"/>
            <p:cNvSpPr>
              <a:spLocks noChangeArrowheads="1"/>
            </p:cNvSpPr>
            <p:nvPr/>
          </p:nvSpPr>
          <p:spPr bwMode="auto">
            <a:xfrm>
              <a:off x="3231" y="1098"/>
              <a:ext cx="74" cy="155"/>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50" name="Text Box 38"/>
            <p:cNvSpPr txBox="1">
              <a:spLocks noChangeArrowheads="1"/>
            </p:cNvSpPr>
            <p:nvPr/>
          </p:nvSpPr>
          <p:spPr bwMode="auto">
            <a:xfrm>
              <a:off x="4008" y="1152"/>
              <a:ext cx="226"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500" b="1" dirty="0">
                  <a:solidFill>
                    <a:schemeClr val="tx1">
                      <a:lumMod val="85000"/>
                      <a:lumOff val="15000"/>
                    </a:schemeClr>
                  </a:solidFill>
                  <a:latin typeface="Times New Roman" panose="02020603050405020304" pitchFamily="18" charset="0"/>
                </a:rPr>
                <a:t>+</a:t>
              </a:r>
              <a:endParaRPr lang="en-US" altLang="zh-CN" sz="1500" dirty="0">
                <a:solidFill>
                  <a:schemeClr val="tx1">
                    <a:lumMod val="85000"/>
                    <a:lumOff val="15000"/>
                  </a:schemeClr>
                </a:solidFill>
                <a:latin typeface="Times New Roman" panose="02020603050405020304" pitchFamily="18" charset="0"/>
              </a:endParaRPr>
            </a:p>
          </p:txBody>
        </p:sp>
        <p:grpSp>
          <p:nvGrpSpPr>
            <p:cNvPr id="51" name="Group 60"/>
            <p:cNvGrpSpPr/>
            <p:nvPr/>
          </p:nvGrpSpPr>
          <p:grpSpPr bwMode="auto">
            <a:xfrm>
              <a:off x="4274" y="808"/>
              <a:ext cx="1294" cy="919"/>
              <a:chOff x="4320" y="1145"/>
              <a:chExt cx="1294" cy="786"/>
            </a:xfrm>
          </p:grpSpPr>
          <p:pic>
            <p:nvPicPr>
              <p:cNvPr id="52" name="Picture 40"/>
              <p:cNvPicPr>
                <a:picLocks noChangeAspect="1" noChangeArrowheads="1"/>
              </p:cNvPicPr>
              <p:nvPr/>
            </p:nvPicPr>
            <p:blipFill>
              <a:blip r:embed="rId4" cstate="print">
                <a:extLst>
                  <a:ext uri="{28A0092B-C50C-407E-A947-70E740481C1C}">
                    <a14:useLocalDpi xmlns:a14="http://schemas.microsoft.com/office/drawing/2010/main" val="0"/>
                  </a:ext>
                </a:extLst>
              </a:blip>
              <a:srcRect l="2426" r="2426"/>
              <a:stretch>
                <a:fillRect/>
              </a:stretch>
            </p:blipFill>
            <p:spPr bwMode="auto">
              <a:xfrm>
                <a:off x="4320" y="1145"/>
                <a:ext cx="129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41"/>
              <p:cNvSpPr>
                <a:spLocks noChangeArrowheads="1"/>
              </p:cNvSpPr>
              <p:nvPr/>
            </p:nvSpPr>
            <p:spPr bwMode="auto">
              <a:xfrm>
                <a:off x="4413" y="1462"/>
                <a:ext cx="74" cy="132"/>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54" name="Rectangle 42"/>
              <p:cNvSpPr>
                <a:spLocks noChangeArrowheads="1"/>
              </p:cNvSpPr>
              <p:nvPr/>
            </p:nvSpPr>
            <p:spPr bwMode="auto">
              <a:xfrm>
                <a:off x="4716" y="1462"/>
                <a:ext cx="74" cy="132"/>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55" name="Rectangle 43"/>
              <p:cNvSpPr>
                <a:spLocks noChangeArrowheads="1"/>
              </p:cNvSpPr>
              <p:nvPr/>
            </p:nvSpPr>
            <p:spPr bwMode="auto">
              <a:xfrm>
                <a:off x="5018" y="1462"/>
                <a:ext cx="74" cy="132"/>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56" name="Rectangle 44"/>
              <p:cNvSpPr>
                <a:spLocks noChangeArrowheads="1"/>
              </p:cNvSpPr>
              <p:nvPr/>
            </p:nvSpPr>
            <p:spPr bwMode="auto">
              <a:xfrm>
                <a:off x="5321" y="1462"/>
                <a:ext cx="74" cy="132"/>
              </a:xfrm>
              <a:prstGeom prst="rect">
                <a:avLst/>
              </a:prstGeom>
              <a:solidFill>
                <a:srgbClr val="00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57" name="Rectangle 45"/>
              <p:cNvSpPr>
                <a:spLocks noChangeArrowheads="1"/>
              </p:cNvSpPr>
              <p:nvPr/>
            </p:nvSpPr>
            <p:spPr bwMode="auto">
              <a:xfrm>
                <a:off x="4564" y="1462"/>
                <a:ext cx="74" cy="13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58" name="Rectangle 46"/>
              <p:cNvSpPr>
                <a:spLocks noChangeArrowheads="1"/>
              </p:cNvSpPr>
              <p:nvPr/>
            </p:nvSpPr>
            <p:spPr bwMode="auto">
              <a:xfrm>
                <a:off x="4867" y="1462"/>
                <a:ext cx="73" cy="13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59" name="Rectangle 47"/>
              <p:cNvSpPr>
                <a:spLocks noChangeArrowheads="1"/>
              </p:cNvSpPr>
              <p:nvPr/>
            </p:nvSpPr>
            <p:spPr bwMode="auto">
              <a:xfrm>
                <a:off x="5169" y="1462"/>
                <a:ext cx="74" cy="13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sp>
            <p:nvSpPr>
              <p:cNvPr id="60" name="Rectangle 48"/>
              <p:cNvSpPr>
                <a:spLocks noChangeArrowheads="1"/>
              </p:cNvSpPr>
              <p:nvPr/>
            </p:nvSpPr>
            <p:spPr bwMode="auto">
              <a:xfrm>
                <a:off x="5472" y="1462"/>
                <a:ext cx="74" cy="132"/>
              </a:xfrm>
              <a:prstGeom prst="rect">
                <a:avLst/>
              </a:prstGeom>
              <a:solidFill>
                <a:srgbClr val="96969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sz="1350">
                  <a:solidFill>
                    <a:schemeClr val="tx1">
                      <a:lumMod val="85000"/>
                      <a:lumOff val="15000"/>
                    </a:schemeClr>
                  </a:solidFill>
                </a:endParaRPr>
              </a:p>
            </p:txBody>
          </p:sp>
        </p:grpSp>
      </p:grpSp>
      <p:sp>
        <p:nvSpPr>
          <p:cNvPr id="61" name="Text Box 49"/>
          <p:cNvSpPr txBox="1">
            <a:spLocks noChangeArrowheads="1"/>
          </p:cNvSpPr>
          <p:nvPr/>
        </p:nvSpPr>
        <p:spPr bwMode="auto">
          <a:xfrm>
            <a:off x="3974306" y="5167428"/>
            <a:ext cx="583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b="1">
                <a:solidFill>
                  <a:schemeClr val="tx1">
                    <a:lumMod val="85000"/>
                    <a:lumOff val="15000"/>
                  </a:schemeClr>
                </a:solidFill>
                <a:latin typeface="+mn-lt"/>
              </a:rPr>
              <a:t>=</a:t>
            </a:r>
            <a:endParaRPr lang="en-US" altLang="zh-CN" sz="1800">
              <a:solidFill>
                <a:schemeClr val="tx1">
                  <a:lumMod val="85000"/>
                  <a:lumOff val="15000"/>
                </a:schemeClr>
              </a:solidFill>
              <a:latin typeface="+mn-lt"/>
            </a:endParaRPr>
          </a:p>
        </p:txBody>
      </p:sp>
      <p:sp>
        <p:nvSpPr>
          <p:cNvPr id="62" name="Text Box 50"/>
          <p:cNvSpPr txBox="1">
            <a:spLocks noChangeArrowheads="1"/>
          </p:cNvSpPr>
          <p:nvPr/>
        </p:nvSpPr>
        <p:spPr bwMode="auto">
          <a:xfrm>
            <a:off x="8122145" y="5213862"/>
            <a:ext cx="580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b="1" dirty="0">
                <a:solidFill>
                  <a:schemeClr val="tx1">
                    <a:lumMod val="85000"/>
                    <a:lumOff val="15000"/>
                  </a:schemeClr>
                </a:solidFill>
                <a:latin typeface="+mn-lt"/>
              </a:rPr>
              <a:t>+</a:t>
            </a:r>
            <a:endParaRPr lang="en-US" altLang="zh-CN" sz="1800" dirty="0">
              <a:solidFill>
                <a:schemeClr val="tx1">
                  <a:lumMod val="85000"/>
                  <a:lumOff val="15000"/>
                </a:schemeClr>
              </a:solidFill>
              <a:latin typeface="+mn-lt"/>
            </a:endParaRPr>
          </a:p>
        </p:txBody>
      </p:sp>
      <p:sp>
        <p:nvSpPr>
          <p:cNvPr id="63" name="Text Box 51"/>
          <p:cNvSpPr txBox="1">
            <a:spLocks noChangeArrowheads="1"/>
          </p:cNvSpPr>
          <p:nvPr/>
        </p:nvSpPr>
        <p:spPr bwMode="auto">
          <a:xfrm>
            <a:off x="6538895" y="5182277"/>
            <a:ext cx="580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800">
                <a:solidFill>
                  <a:schemeClr val="tx1">
                    <a:lumMod val="85000"/>
                    <a:lumOff val="15000"/>
                  </a:schemeClr>
                </a:solidFill>
                <a:latin typeface="+mn-lt"/>
              </a:rPr>
              <a:t>x</a:t>
            </a:r>
            <a:endParaRPr lang="en-US" altLang="zh-CN" sz="1800">
              <a:solidFill>
                <a:schemeClr val="tx1">
                  <a:lumMod val="85000"/>
                  <a:lumOff val="15000"/>
                </a:schemeClr>
              </a:solidFill>
              <a:latin typeface="+mn-lt"/>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Block</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实验范例</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grpSp>
        <p:nvGrpSpPr>
          <p:cNvPr id="2" name="组合 1"/>
          <p:cNvGrpSpPr/>
          <p:nvPr/>
        </p:nvGrpSpPr>
        <p:grpSpPr>
          <a:xfrm>
            <a:off x="2503596" y="1524318"/>
            <a:ext cx="6621550" cy="4998903"/>
            <a:chOff x="2367952" y="2019640"/>
            <a:chExt cx="5323285" cy="3870361"/>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0752" y="2019640"/>
              <a:ext cx="1562100" cy="140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952" y="4275468"/>
              <a:ext cx="12001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2482252" y="5589919"/>
              <a:ext cx="10502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sz="1350"/>
                <a:t>激活区检测</a:t>
              </a:r>
              <a:endParaRPr lang="zh-CN" altLang="en-US" sz="1350"/>
            </a:p>
          </p:txBody>
        </p:sp>
        <p:sp>
          <p:nvSpPr>
            <p:cNvPr id="6" name="Text Box 18"/>
            <p:cNvSpPr txBox="1">
              <a:spLocks noChangeArrowheads="1"/>
            </p:cNvSpPr>
            <p:nvPr/>
          </p:nvSpPr>
          <p:spPr bwMode="auto">
            <a:xfrm>
              <a:off x="3633948" y="3487222"/>
              <a:ext cx="8771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sz="1350" dirty="0"/>
                <a:t>实验设计</a:t>
              </a:r>
              <a:endParaRPr lang="zh-CN" altLang="en-US" sz="1350" dirty="0"/>
            </a:p>
          </p:txBody>
        </p:sp>
        <p:grpSp>
          <p:nvGrpSpPr>
            <p:cNvPr id="7" name="Group 23"/>
            <p:cNvGrpSpPr/>
            <p:nvPr/>
          </p:nvGrpSpPr>
          <p:grpSpPr bwMode="auto">
            <a:xfrm>
              <a:off x="2406052" y="2054168"/>
              <a:ext cx="2228850" cy="1388269"/>
              <a:chOff x="48" y="2496"/>
              <a:chExt cx="1872" cy="1166"/>
            </a:xfrm>
          </p:grpSpPr>
          <p:sp>
            <p:nvSpPr>
              <p:cNvPr id="29" name="Rectangle 10"/>
              <p:cNvSpPr>
                <a:spLocks noChangeArrowheads="1"/>
              </p:cNvSpPr>
              <p:nvPr/>
            </p:nvSpPr>
            <p:spPr bwMode="auto">
              <a:xfrm>
                <a:off x="90" y="2592"/>
                <a:ext cx="480" cy="288"/>
              </a:xfrm>
              <a:prstGeom prst="rect">
                <a:avLst/>
              </a:prstGeom>
              <a:solidFill>
                <a:schemeClr val="tx1"/>
              </a:solidFill>
              <a:ln w="9525">
                <a:solidFill>
                  <a:schemeClr val="tx1"/>
                </a:solidFill>
                <a:miter lim="800000"/>
              </a:ln>
            </p:spPr>
            <p:txBody>
              <a:bodyPr wrap="none" anchor="ctr"/>
              <a:lstStyle/>
              <a:p>
                <a:pPr algn="ctr"/>
                <a:r>
                  <a:rPr lang="en-US" altLang="zh-CN" sz="1350">
                    <a:solidFill>
                      <a:schemeClr val="bg1"/>
                    </a:solidFill>
                  </a:rPr>
                  <a:t>tap</a:t>
                </a:r>
                <a:endParaRPr lang="en-US" altLang="zh-CN" sz="1350">
                  <a:solidFill>
                    <a:schemeClr val="bg1"/>
                  </a:solidFill>
                </a:endParaRPr>
              </a:p>
            </p:txBody>
          </p:sp>
          <p:sp>
            <p:nvSpPr>
              <p:cNvPr id="30" name="Rectangle 11"/>
              <p:cNvSpPr>
                <a:spLocks noChangeArrowheads="1"/>
              </p:cNvSpPr>
              <p:nvPr/>
            </p:nvSpPr>
            <p:spPr bwMode="auto">
              <a:xfrm>
                <a:off x="522" y="2784"/>
                <a:ext cx="480" cy="288"/>
              </a:xfrm>
              <a:prstGeom prst="rect">
                <a:avLst/>
              </a:prstGeom>
              <a:solidFill>
                <a:schemeClr val="tx1"/>
              </a:solidFill>
              <a:ln w="9525">
                <a:solidFill>
                  <a:schemeClr val="tx1"/>
                </a:solidFill>
                <a:miter lim="800000"/>
              </a:ln>
            </p:spPr>
            <p:txBody>
              <a:bodyPr wrap="none" anchor="ctr"/>
              <a:lstStyle/>
              <a:p>
                <a:pPr algn="ctr"/>
                <a:r>
                  <a:rPr lang="en-US" altLang="zh-CN" sz="1350">
                    <a:solidFill>
                      <a:schemeClr val="bg1"/>
                    </a:solidFill>
                  </a:rPr>
                  <a:t>+</a:t>
                </a:r>
                <a:endParaRPr lang="en-US" altLang="zh-CN" sz="1350">
                  <a:solidFill>
                    <a:schemeClr val="bg1"/>
                  </a:solidFill>
                </a:endParaRPr>
              </a:p>
            </p:txBody>
          </p:sp>
          <p:sp>
            <p:nvSpPr>
              <p:cNvPr id="31" name="Rectangle 12"/>
              <p:cNvSpPr>
                <a:spLocks noChangeArrowheads="1"/>
              </p:cNvSpPr>
              <p:nvPr/>
            </p:nvSpPr>
            <p:spPr bwMode="auto">
              <a:xfrm>
                <a:off x="954" y="2976"/>
                <a:ext cx="480" cy="288"/>
              </a:xfrm>
              <a:prstGeom prst="rect">
                <a:avLst/>
              </a:prstGeom>
              <a:solidFill>
                <a:schemeClr val="tx1"/>
              </a:solidFill>
              <a:ln w="9525">
                <a:solidFill>
                  <a:schemeClr val="tx1"/>
                </a:solidFill>
                <a:miter lim="800000"/>
              </a:ln>
            </p:spPr>
            <p:txBody>
              <a:bodyPr wrap="none" anchor="ctr"/>
              <a:lstStyle/>
              <a:p>
                <a:pPr algn="ctr"/>
                <a:r>
                  <a:rPr lang="en-US" altLang="zh-CN" sz="1350">
                    <a:solidFill>
                      <a:schemeClr val="bg1"/>
                    </a:solidFill>
                  </a:rPr>
                  <a:t>tap</a:t>
                </a:r>
                <a:endParaRPr lang="en-US" altLang="zh-CN" sz="1350">
                  <a:solidFill>
                    <a:schemeClr val="bg1"/>
                  </a:solidFill>
                </a:endParaRPr>
              </a:p>
            </p:txBody>
          </p:sp>
          <p:sp>
            <p:nvSpPr>
              <p:cNvPr id="32" name="Rectangle 13"/>
              <p:cNvSpPr>
                <a:spLocks noChangeArrowheads="1"/>
              </p:cNvSpPr>
              <p:nvPr/>
            </p:nvSpPr>
            <p:spPr bwMode="auto">
              <a:xfrm>
                <a:off x="1386" y="3168"/>
                <a:ext cx="480" cy="288"/>
              </a:xfrm>
              <a:prstGeom prst="rect">
                <a:avLst/>
              </a:prstGeom>
              <a:solidFill>
                <a:schemeClr val="tx1"/>
              </a:solidFill>
              <a:ln w="9525">
                <a:solidFill>
                  <a:schemeClr val="tx1"/>
                </a:solidFill>
                <a:miter lim="800000"/>
              </a:ln>
            </p:spPr>
            <p:txBody>
              <a:bodyPr wrap="none" anchor="ctr"/>
              <a:lstStyle/>
              <a:p>
                <a:pPr algn="ctr"/>
                <a:r>
                  <a:rPr lang="en-US" altLang="zh-CN" sz="1350">
                    <a:solidFill>
                      <a:schemeClr val="bg1"/>
                    </a:solidFill>
                  </a:rPr>
                  <a:t>+</a:t>
                </a:r>
                <a:endParaRPr lang="en-US" altLang="zh-CN" sz="1350">
                  <a:solidFill>
                    <a:schemeClr val="bg1"/>
                  </a:solidFill>
                </a:endParaRPr>
              </a:p>
            </p:txBody>
          </p:sp>
          <p:sp>
            <p:nvSpPr>
              <p:cNvPr id="33" name="Rectangle 14"/>
              <p:cNvSpPr>
                <a:spLocks noChangeArrowheads="1"/>
              </p:cNvSpPr>
              <p:nvPr/>
            </p:nvSpPr>
            <p:spPr bwMode="auto">
              <a:xfrm>
                <a:off x="48" y="2496"/>
                <a:ext cx="1872" cy="1152"/>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endParaRPr lang="zh-CN" altLang="en-US" sz="1350"/>
              </a:p>
            </p:txBody>
          </p:sp>
          <p:sp>
            <p:nvSpPr>
              <p:cNvPr id="34" name="Line 16"/>
              <p:cNvSpPr>
                <a:spLocks noChangeShapeType="1"/>
              </p:cNvSpPr>
              <p:nvPr/>
            </p:nvSpPr>
            <p:spPr bwMode="auto">
              <a:xfrm>
                <a:off x="720" y="2544"/>
                <a:ext cx="1152" cy="528"/>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35" name="Text Box 19"/>
              <p:cNvSpPr txBox="1">
                <a:spLocks noChangeArrowheads="1"/>
              </p:cNvSpPr>
              <p:nvPr/>
            </p:nvSpPr>
            <p:spPr bwMode="auto">
              <a:xfrm>
                <a:off x="204" y="2869"/>
                <a:ext cx="28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sp>
            <p:nvSpPr>
              <p:cNvPr id="36" name="Text Box 20"/>
              <p:cNvSpPr txBox="1">
                <a:spLocks noChangeArrowheads="1"/>
              </p:cNvSpPr>
              <p:nvPr/>
            </p:nvSpPr>
            <p:spPr bwMode="auto">
              <a:xfrm>
                <a:off x="642" y="3072"/>
                <a:ext cx="28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sp>
            <p:nvSpPr>
              <p:cNvPr id="72" name="Text Box 21"/>
              <p:cNvSpPr txBox="1">
                <a:spLocks noChangeArrowheads="1"/>
              </p:cNvSpPr>
              <p:nvPr/>
            </p:nvSpPr>
            <p:spPr bwMode="auto">
              <a:xfrm>
                <a:off x="1076" y="3278"/>
                <a:ext cx="28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sp>
            <p:nvSpPr>
              <p:cNvPr id="73" name="Text Box 22"/>
              <p:cNvSpPr txBox="1">
                <a:spLocks noChangeArrowheads="1"/>
              </p:cNvSpPr>
              <p:nvPr/>
            </p:nvSpPr>
            <p:spPr bwMode="auto">
              <a:xfrm>
                <a:off x="1526" y="3488"/>
                <a:ext cx="28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750"/>
                  <a:t>20s</a:t>
                </a:r>
                <a:endParaRPr lang="en-US" altLang="zh-CN" sz="750"/>
              </a:p>
            </p:txBody>
          </p:sp>
        </p:grpSp>
        <p:sp>
          <p:nvSpPr>
            <p:cNvPr id="11" name="Line 24"/>
            <p:cNvSpPr>
              <a:spLocks noChangeShapeType="1"/>
            </p:cNvSpPr>
            <p:nvPr/>
          </p:nvSpPr>
          <p:spPr bwMode="auto">
            <a:xfrm>
              <a:off x="4768252" y="2797117"/>
              <a:ext cx="857250" cy="0"/>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12" name="Line 25"/>
            <p:cNvSpPr>
              <a:spLocks noChangeShapeType="1"/>
            </p:cNvSpPr>
            <p:nvPr/>
          </p:nvSpPr>
          <p:spPr bwMode="auto">
            <a:xfrm>
              <a:off x="6482752" y="3482917"/>
              <a:ext cx="0" cy="742950"/>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13" name="Text Box 26"/>
            <p:cNvSpPr txBox="1">
              <a:spLocks noChangeArrowheads="1"/>
            </p:cNvSpPr>
            <p:nvPr/>
          </p:nvSpPr>
          <p:spPr bwMode="auto">
            <a:xfrm>
              <a:off x="6458940" y="3479482"/>
              <a:ext cx="8771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sz="1350" dirty="0"/>
                <a:t>被试扫描</a:t>
              </a:r>
              <a:endParaRPr lang="zh-CN" altLang="en-US" sz="1350" dirty="0"/>
            </a:p>
          </p:txBody>
        </p:sp>
        <p:grpSp>
          <p:nvGrpSpPr>
            <p:cNvPr id="14" name="Group 46"/>
            <p:cNvGrpSpPr/>
            <p:nvPr/>
          </p:nvGrpSpPr>
          <p:grpSpPr bwMode="auto">
            <a:xfrm>
              <a:off x="5308796" y="4332619"/>
              <a:ext cx="2382441" cy="1141810"/>
              <a:chOff x="3238" y="3168"/>
              <a:chExt cx="2001" cy="959"/>
            </a:xfrm>
          </p:grpSpPr>
          <p:sp>
            <p:nvSpPr>
              <p:cNvPr id="18" name="Freeform 27"/>
              <p:cNvSpPr/>
              <p:nvPr/>
            </p:nvSpPr>
            <p:spPr bwMode="auto">
              <a:xfrm>
                <a:off x="3613" y="3168"/>
                <a:ext cx="1565" cy="205"/>
              </a:xfrm>
              <a:custGeom>
                <a:avLst/>
                <a:gdLst>
                  <a:gd name="T0" fmla="*/ 0 w 4208"/>
                  <a:gd name="T1" fmla="*/ 151 h 510"/>
                  <a:gd name="T2" fmla="*/ 53 w 4208"/>
                  <a:gd name="T3" fmla="*/ 164 h 510"/>
                  <a:gd name="T4" fmla="*/ 90 w 4208"/>
                  <a:gd name="T5" fmla="*/ 151 h 510"/>
                  <a:gd name="T6" fmla="*/ 134 w 4208"/>
                  <a:gd name="T7" fmla="*/ 128 h 510"/>
                  <a:gd name="T8" fmla="*/ 140 w 4208"/>
                  <a:gd name="T9" fmla="*/ 118 h 510"/>
                  <a:gd name="T10" fmla="*/ 162 w 4208"/>
                  <a:gd name="T11" fmla="*/ 101 h 510"/>
                  <a:gd name="T12" fmla="*/ 168 w 4208"/>
                  <a:gd name="T13" fmla="*/ 91 h 510"/>
                  <a:gd name="T14" fmla="*/ 177 w 4208"/>
                  <a:gd name="T15" fmla="*/ 87 h 510"/>
                  <a:gd name="T16" fmla="*/ 186 w 4208"/>
                  <a:gd name="T17" fmla="*/ 67 h 510"/>
                  <a:gd name="T18" fmla="*/ 196 w 4208"/>
                  <a:gd name="T19" fmla="*/ 98 h 510"/>
                  <a:gd name="T20" fmla="*/ 211 w 4208"/>
                  <a:gd name="T21" fmla="*/ 191 h 510"/>
                  <a:gd name="T22" fmla="*/ 221 w 4208"/>
                  <a:gd name="T23" fmla="*/ 188 h 510"/>
                  <a:gd name="T24" fmla="*/ 236 w 4208"/>
                  <a:gd name="T25" fmla="*/ 185 h 510"/>
                  <a:gd name="T26" fmla="*/ 273 w 4208"/>
                  <a:gd name="T27" fmla="*/ 158 h 510"/>
                  <a:gd name="T28" fmla="*/ 298 w 4208"/>
                  <a:gd name="T29" fmla="*/ 181 h 510"/>
                  <a:gd name="T30" fmla="*/ 317 w 4208"/>
                  <a:gd name="T31" fmla="*/ 164 h 510"/>
                  <a:gd name="T32" fmla="*/ 395 w 4208"/>
                  <a:gd name="T33" fmla="*/ 154 h 510"/>
                  <a:gd name="T34" fmla="*/ 413 w 4208"/>
                  <a:gd name="T35" fmla="*/ 121 h 510"/>
                  <a:gd name="T36" fmla="*/ 447 w 4208"/>
                  <a:gd name="T37" fmla="*/ 168 h 510"/>
                  <a:gd name="T38" fmla="*/ 528 w 4208"/>
                  <a:gd name="T39" fmla="*/ 205 h 510"/>
                  <a:gd name="T40" fmla="*/ 578 w 4208"/>
                  <a:gd name="T41" fmla="*/ 201 h 510"/>
                  <a:gd name="T42" fmla="*/ 618 w 4208"/>
                  <a:gd name="T43" fmla="*/ 141 h 510"/>
                  <a:gd name="T44" fmla="*/ 640 w 4208"/>
                  <a:gd name="T45" fmla="*/ 24 h 510"/>
                  <a:gd name="T46" fmla="*/ 643 w 4208"/>
                  <a:gd name="T47" fmla="*/ 14 h 510"/>
                  <a:gd name="T48" fmla="*/ 646 w 4208"/>
                  <a:gd name="T49" fmla="*/ 4 h 510"/>
                  <a:gd name="T50" fmla="*/ 649 w 4208"/>
                  <a:gd name="T51" fmla="*/ 47 h 510"/>
                  <a:gd name="T52" fmla="*/ 671 w 4208"/>
                  <a:gd name="T53" fmla="*/ 111 h 510"/>
                  <a:gd name="T54" fmla="*/ 711 w 4208"/>
                  <a:gd name="T55" fmla="*/ 188 h 510"/>
                  <a:gd name="T56" fmla="*/ 727 w 4208"/>
                  <a:gd name="T57" fmla="*/ 151 h 510"/>
                  <a:gd name="T58" fmla="*/ 838 w 4208"/>
                  <a:gd name="T59" fmla="*/ 131 h 510"/>
                  <a:gd name="T60" fmla="*/ 854 w 4208"/>
                  <a:gd name="T61" fmla="*/ 168 h 510"/>
                  <a:gd name="T62" fmla="*/ 904 w 4208"/>
                  <a:gd name="T63" fmla="*/ 141 h 510"/>
                  <a:gd name="T64" fmla="*/ 947 w 4208"/>
                  <a:gd name="T65" fmla="*/ 188 h 510"/>
                  <a:gd name="T66" fmla="*/ 969 w 4208"/>
                  <a:gd name="T67" fmla="*/ 175 h 510"/>
                  <a:gd name="T68" fmla="*/ 994 w 4208"/>
                  <a:gd name="T69" fmla="*/ 148 h 510"/>
                  <a:gd name="T70" fmla="*/ 1015 w 4208"/>
                  <a:gd name="T71" fmla="*/ 154 h 510"/>
                  <a:gd name="T72" fmla="*/ 1025 w 4208"/>
                  <a:gd name="T73" fmla="*/ 151 h 510"/>
                  <a:gd name="T74" fmla="*/ 1050 w 4208"/>
                  <a:gd name="T75" fmla="*/ 148 h 510"/>
                  <a:gd name="T76" fmla="*/ 1087 w 4208"/>
                  <a:gd name="T77" fmla="*/ 121 h 510"/>
                  <a:gd name="T78" fmla="*/ 1105 w 4208"/>
                  <a:gd name="T79" fmla="*/ 87 h 510"/>
                  <a:gd name="T80" fmla="*/ 1124 w 4208"/>
                  <a:gd name="T81" fmla="*/ 24 h 510"/>
                  <a:gd name="T82" fmla="*/ 1149 w 4208"/>
                  <a:gd name="T83" fmla="*/ 77 h 510"/>
                  <a:gd name="T84" fmla="*/ 1161 w 4208"/>
                  <a:gd name="T85" fmla="*/ 91 h 510"/>
                  <a:gd name="T86" fmla="*/ 1189 w 4208"/>
                  <a:gd name="T87" fmla="*/ 134 h 510"/>
                  <a:gd name="T88" fmla="*/ 1220 w 4208"/>
                  <a:gd name="T89" fmla="*/ 164 h 510"/>
                  <a:gd name="T90" fmla="*/ 1242 w 4208"/>
                  <a:gd name="T91" fmla="*/ 144 h 510"/>
                  <a:gd name="T92" fmla="*/ 1254 w 4208"/>
                  <a:gd name="T93" fmla="*/ 124 h 510"/>
                  <a:gd name="T94" fmla="*/ 1257 w 4208"/>
                  <a:gd name="T95" fmla="*/ 111 h 510"/>
                  <a:gd name="T96" fmla="*/ 1264 w 4208"/>
                  <a:gd name="T97" fmla="*/ 124 h 510"/>
                  <a:gd name="T98" fmla="*/ 1276 w 4208"/>
                  <a:gd name="T99" fmla="*/ 154 h 510"/>
                  <a:gd name="T100" fmla="*/ 1301 w 4208"/>
                  <a:gd name="T101" fmla="*/ 175 h 510"/>
                  <a:gd name="T102" fmla="*/ 1323 w 4208"/>
                  <a:gd name="T103" fmla="*/ 191 h 510"/>
                  <a:gd name="T104" fmla="*/ 1351 w 4208"/>
                  <a:gd name="T105" fmla="*/ 198 h 510"/>
                  <a:gd name="T106" fmla="*/ 1382 w 4208"/>
                  <a:gd name="T107" fmla="*/ 185 h 510"/>
                  <a:gd name="T108" fmla="*/ 1400 w 4208"/>
                  <a:gd name="T109" fmla="*/ 168 h 510"/>
                  <a:gd name="T110" fmla="*/ 1428 w 4208"/>
                  <a:gd name="T111" fmla="*/ 154 h 510"/>
                  <a:gd name="T112" fmla="*/ 1462 w 4208"/>
                  <a:gd name="T113" fmla="*/ 181 h 510"/>
                  <a:gd name="T114" fmla="*/ 1506 w 4208"/>
                  <a:gd name="T115" fmla="*/ 168 h 510"/>
                  <a:gd name="T116" fmla="*/ 1562 w 4208"/>
                  <a:gd name="T117" fmla="*/ 181 h 510"/>
                  <a:gd name="T118" fmla="*/ 1565 w 4208"/>
                  <a:gd name="T119" fmla="*/ 171 h 5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08"/>
                  <a:gd name="T181" fmla="*/ 0 h 510"/>
                  <a:gd name="T182" fmla="*/ 4208 w 4208"/>
                  <a:gd name="T183" fmla="*/ 510 h 5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08" h="510">
                    <a:moveTo>
                      <a:pt x="0" y="376"/>
                    </a:moveTo>
                    <a:cubicBezTo>
                      <a:pt x="53" y="428"/>
                      <a:pt x="64" y="418"/>
                      <a:pt x="142" y="409"/>
                    </a:cubicBezTo>
                    <a:cubicBezTo>
                      <a:pt x="186" y="395"/>
                      <a:pt x="191" y="384"/>
                      <a:pt x="243" y="376"/>
                    </a:cubicBezTo>
                    <a:cubicBezTo>
                      <a:pt x="280" y="348"/>
                      <a:pt x="320" y="343"/>
                      <a:pt x="359" y="318"/>
                    </a:cubicBezTo>
                    <a:cubicBezTo>
                      <a:pt x="365" y="310"/>
                      <a:pt x="368" y="300"/>
                      <a:pt x="376" y="293"/>
                    </a:cubicBezTo>
                    <a:cubicBezTo>
                      <a:pt x="394" y="277"/>
                      <a:pt x="435" y="251"/>
                      <a:pt x="435" y="251"/>
                    </a:cubicBezTo>
                    <a:cubicBezTo>
                      <a:pt x="440" y="243"/>
                      <a:pt x="443" y="232"/>
                      <a:pt x="451" y="226"/>
                    </a:cubicBezTo>
                    <a:cubicBezTo>
                      <a:pt x="458" y="220"/>
                      <a:pt x="470" y="223"/>
                      <a:pt x="476" y="217"/>
                    </a:cubicBezTo>
                    <a:cubicBezTo>
                      <a:pt x="489" y="204"/>
                      <a:pt x="491" y="183"/>
                      <a:pt x="501" y="167"/>
                    </a:cubicBezTo>
                    <a:cubicBezTo>
                      <a:pt x="510" y="192"/>
                      <a:pt x="526" y="243"/>
                      <a:pt x="526" y="243"/>
                    </a:cubicBezTo>
                    <a:cubicBezTo>
                      <a:pt x="531" y="334"/>
                      <a:pt x="515" y="406"/>
                      <a:pt x="568" y="476"/>
                    </a:cubicBezTo>
                    <a:cubicBezTo>
                      <a:pt x="576" y="473"/>
                      <a:pt x="587" y="475"/>
                      <a:pt x="593" y="468"/>
                    </a:cubicBezTo>
                    <a:cubicBezTo>
                      <a:pt x="621" y="434"/>
                      <a:pt x="574" y="414"/>
                      <a:pt x="635" y="460"/>
                    </a:cubicBezTo>
                    <a:cubicBezTo>
                      <a:pt x="698" y="443"/>
                      <a:pt x="688" y="423"/>
                      <a:pt x="735" y="393"/>
                    </a:cubicBezTo>
                    <a:cubicBezTo>
                      <a:pt x="774" y="402"/>
                      <a:pt x="790" y="412"/>
                      <a:pt x="802" y="451"/>
                    </a:cubicBezTo>
                    <a:cubicBezTo>
                      <a:pt x="820" y="439"/>
                      <a:pt x="833" y="420"/>
                      <a:pt x="852" y="409"/>
                    </a:cubicBezTo>
                    <a:cubicBezTo>
                      <a:pt x="898" y="382"/>
                      <a:pt x="1050" y="385"/>
                      <a:pt x="1061" y="384"/>
                    </a:cubicBezTo>
                    <a:cubicBezTo>
                      <a:pt x="1079" y="356"/>
                      <a:pt x="1100" y="333"/>
                      <a:pt x="1111" y="301"/>
                    </a:cubicBezTo>
                    <a:cubicBezTo>
                      <a:pt x="1146" y="336"/>
                      <a:pt x="1161" y="391"/>
                      <a:pt x="1203" y="418"/>
                    </a:cubicBezTo>
                    <a:cubicBezTo>
                      <a:pt x="1288" y="472"/>
                      <a:pt x="1324" y="486"/>
                      <a:pt x="1420" y="510"/>
                    </a:cubicBezTo>
                    <a:cubicBezTo>
                      <a:pt x="1464" y="507"/>
                      <a:pt x="1509" y="507"/>
                      <a:pt x="1553" y="501"/>
                    </a:cubicBezTo>
                    <a:cubicBezTo>
                      <a:pt x="1629" y="490"/>
                      <a:pt x="1649" y="413"/>
                      <a:pt x="1662" y="351"/>
                    </a:cubicBezTo>
                    <a:cubicBezTo>
                      <a:pt x="1666" y="286"/>
                      <a:pt x="1680" y="117"/>
                      <a:pt x="1720" y="59"/>
                    </a:cubicBezTo>
                    <a:cubicBezTo>
                      <a:pt x="1723" y="51"/>
                      <a:pt x="1725" y="42"/>
                      <a:pt x="1728" y="34"/>
                    </a:cubicBezTo>
                    <a:cubicBezTo>
                      <a:pt x="1731" y="26"/>
                      <a:pt x="1735" y="0"/>
                      <a:pt x="1737" y="9"/>
                    </a:cubicBezTo>
                    <a:cubicBezTo>
                      <a:pt x="1744" y="44"/>
                      <a:pt x="1740" y="81"/>
                      <a:pt x="1745" y="117"/>
                    </a:cubicBezTo>
                    <a:cubicBezTo>
                      <a:pt x="1754" y="175"/>
                      <a:pt x="1784" y="223"/>
                      <a:pt x="1804" y="276"/>
                    </a:cubicBezTo>
                    <a:cubicBezTo>
                      <a:pt x="1830" y="343"/>
                      <a:pt x="1859" y="415"/>
                      <a:pt x="1912" y="468"/>
                    </a:cubicBezTo>
                    <a:cubicBezTo>
                      <a:pt x="1933" y="438"/>
                      <a:pt x="1945" y="412"/>
                      <a:pt x="1954" y="376"/>
                    </a:cubicBezTo>
                    <a:cubicBezTo>
                      <a:pt x="2057" y="409"/>
                      <a:pt x="2163" y="373"/>
                      <a:pt x="2254" y="326"/>
                    </a:cubicBezTo>
                    <a:cubicBezTo>
                      <a:pt x="2283" y="402"/>
                      <a:pt x="2266" y="373"/>
                      <a:pt x="2296" y="418"/>
                    </a:cubicBezTo>
                    <a:cubicBezTo>
                      <a:pt x="2347" y="405"/>
                      <a:pt x="2381" y="367"/>
                      <a:pt x="2430" y="351"/>
                    </a:cubicBezTo>
                    <a:cubicBezTo>
                      <a:pt x="2447" y="405"/>
                      <a:pt x="2493" y="451"/>
                      <a:pt x="2547" y="468"/>
                    </a:cubicBezTo>
                    <a:cubicBezTo>
                      <a:pt x="2565" y="455"/>
                      <a:pt x="2587" y="448"/>
                      <a:pt x="2605" y="435"/>
                    </a:cubicBezTo>
                    <a:cubicBezTo>
                      <a:pt x="2642" y="408"/>
                      <a:pt x="2627" y="383"/>
                      <a:pt x="2672" y="368"/>
                    </a:cubicBezTo>
                    <a:cubicBezTo>
                      <a:pt x="2691" y="373"/>
                      <a:pt x="2710" y="384"/>
                      <a:pt x="2730" y="384"/>
                    </a:cubicBezTo>
                    <a:cubicBezTo>
                      <a:pt x="2739" y="384"/>
                      <a:pt x="2746" y="377"/>
                      <a:pt x="2755" y="376"/>
                    </a:cubicBezTo>
                    <a:cubicBezTo>
                      <a:pt x="2777" y="372"/>
                      <a:pt x="2800" y="371"/>
                      <a:pt x="2822" y="368"/>
                    </a:cubicBezTo>
                    <a:cubicBezTo>
                      <a:pt x="2863" y="353"/>
                      <a:pt x="2887" y="325"/>
                      <a:pt x="2922" y="301"/>
                    </a:cubicBezTo>
                    <a:cubicBezTo>
                      <a:pt x="2934" y="269"/>
                      <a:pt x="2957" y="248"/>
                      <a:pt x="2972" y="217"/>
                    </a:cubicBezTo>
                    <a:cubicBezTo>
                      <a:pt x="2996" y="167"/>
                      <a:pt x="3005" y="111"/>
                      <a:pt x="3022" y="59"/>
                    </a:cubicBezTo>
                    <a:cubicBezTo>
                      <a:pt x="3033" y="100"/>
                      <a:pt x="3064" y="156"/>
                      <a:pt x="3089" y="192"/>
                    </a:cubicBezTo>
                    <a:cubicBezTo>
                      <a:pt x="3098" y="205"/>
                      <a:pt x="3113" y="213"/>
                      <a:pt x="3123" y="226"/>
                    </a:cubicBezTo>
                    <a:cubicBezTo>
                      <a:pt x="3150" y="263"/>
                      <a:pt x="3161" y="310"/>
                      <a:pt x="3198" y="334"/>
                    </a:cubicBezTo>
                    <a:cubicBezTo>
                      <a:pt x="3216" y="362"/>
                      <a:pt x="3250" y="399"/>
                      <a:pt x="3281" y="409"/>
                    </a:cubicBezTo>
                    <a:cubicBezTo>
                      <a:pt x="3309" y="391"/>
                      <a:pt x="3316" y="389"/>
                      <a:pt x="3340" y="359"/>
                    </a:cubicBezTo>
                    <a:cubicBezTo>
                      <a:pt x="3352" y="343"/>
                      <a:pt x="3373" y="309"/>
                      <a:pt x="3373" y="309"/>
                    </a:cubicBezTo>
                    <a:cubicBezTo>
                      <a:pt x="3376" y="298"/>
                      <a:pt x="3370" y="276"/>
                      <a:pt x="3381" y="276"/>
                    </a:cubicBezTo>
                    <a:cubicBezTo>
                      <a:pt x="3393" y="276"/>
                      <a:pt x="3394" y="297"/>
                      <a:pt x="3398" y="309"/>
                    </a:cubicBezTo>
                    <a:cubicBezTo>
                      <a:pt x="3420" y="383"/>
                      <a:pt x="3385" y="338"/>
                      <a:pt x="3431" y="384"/>
                    </a:cubicBezTo>
                    <a:cubicBezTo>
                      <a:pt x="3445" y="424"/>
                      <a:pt x="3465" y="411"/>
                      <a:pt x="3498" y="435"/>
                    </a:cubicBezTo>
                    <a:cubicBezTo>
                      <a:pt x="3537" y="463"/>
                      <a:pt x="3507" y="461"/>
                      <a:pt x="3557" y="476"/>
                    </a:cubicBezTo>
                    <a:cubicBezTo>
                      <a:pt x="3582" y="483"/>
                      <a:pt x="3632" y="493"/>
                      <a:pt x="3632" y="493"/>
                    </a:cubicBezTo>
                    <a:cubicBezTo>
                      <a:pt x="3661" y="484"/>
                      <a:pt x="3686" y="469"/>
                      <a:pt x="3715" y="460"/>
                    </a:cubicBezTo>
                    <a:cubicBezTo>
                      <a:pt x="3733" y="448"/>
                      <a:pt x="3747" y="430"/>
                      <a:pt x="3765" y="418"/>
                    </a:cubicBezTo>
                    <a:cubicBezTo>
                      <a:pt x="3785" y="404"/>
                      <a:pt x="3817" y="392"/>
                      <a:pt x="3840" y="384"/>
                    </a:cubicBezTo>
                    <a:cubicBezTo>
                      <a:pt x="3881" y="398"/>
                      <a:pt x="3889" y="437"/>
                      <a:pt x="3932" y="451"/>
                    </a:cubicBezTo>
                    <a:cubicBezTo>
                      <a:pt x="3970" y="439"/>
                      <a:pt x="4010" y="428"/>
                      <a:pt x="4049" y="418"/>
                    </a:cubicBezTo>
                    <a:cubicBezTo>
                      <a:pt x="4098" y="434"/>
                      <a:pt x="4150" y="435"/>
                      <a:pt x="4199" y="451"/>
                    </a:cubicBezTo>
                    <a:cubicBezTo>
                      <a:pt x="4202" y="443"/>
                      <a:pt x="4208" y="426"/>
                      <a:pt x="4208" y="426"/>
                    </a:cubicBezTo>
                  </a:path>
                </a:pathLst>
              </a:custGeom>
              <a:noFill/>
              <a:ln w="34925">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19" name="Freeform 28"/>
              <p:cNvSpPr/>
              <p:nvPr/>
            </p:nvSpPr>
            <p:spPr bwMode="auto">
              <a:xfrm>
                <a:off x="3609" y="3594"/>
                <a:ext cx="1574" cy="96"/>
              </a:xfrm>
              <a:custGeom>
                <a:avLst/>
                <a:gdLst>
                  <a:gd name="T0" fmla="*/ 65 w 4233"/>
                  <a:gd name="T1" fmla="*/ 56 h 240"/>
                  <a:gd name="T2" fmla="*/ 140 w 4233"/>
                  <a:gd name="T3" fmla="*/ 19 h 240"/>
                  <a:gd name="T4" fmla="*/ 165 w 4233"/>
                  <a:gd name="T5" fmla="*/ 56 h 240"/>
                  <a:gd name="T6" fmla="*/ 214 w 4233"/>
                  <a:gd name="T7" fmla="*/ 76 h 240"/>
                  <a:gd name="T8" fmla="*/ 223 w 4233"/>
                  <a:gd name="T9" fmla="*/ 39 h 240"/>
                  <a:gd name="T10" fmla="*/ 255 w 4233"/>
                  <a:gd name="T11" fmla="*/ 36 h 240"/>
                  <a:gd name="T12" fmla="*/ 323 w 4233"/>
                  <a:gd name="T13" fmla="*/ 66 h 240"/>
                  <a:gd name="T14" fmla="*/ 385 w 4233"/>
                  <a:gd name="T15" fmla="*/ 36 h 240"/>
                  <a:gd name="T16" fmla="*/ 400 w 4233"/>
                  <a:gd name="T17" fmla="*/ 22 h 240"/>
                  <a:gd name="T18" fmla="*/ 413 w 4233"/>
                  <a:gd name="T19" fmla="*/ 79 h 240"/>
                  <a:gd name="T20" fmla="*/ 441 w 4233"/>
                  <a:gd name="T21" fmla="*/ 62 h 240"/>
                  <a:gd name="T22" fmla="*/ 472 w 4233"/>
                  <a:gd name="T23" fmla="*/ 62 h 240"/>
                  <a:gd name="T24" fmla="*/ 503 w 4233"/>
                  <a:gd name="T25" fmla="*/ 36 h 240"/>
                  <a:gd name="T26" fmla="*/ 540 w 4233"/>
                  <a:gd name="T27" fmla="*/ 59 h 240"/>
                  <a:gd name="T28" fmla="*/ 627 w 4233"/>
                  <a:gd name="T29" fmla="*/ 6 h 240"/>
                  <a:gd name="T30" fmla="*/ 680 w 4233"/>
                  <a:gd name="T31" fmla="*/ 93 h 240"/>
                  <a:gd name="T32" fmla="*/ 714 w 4233"/>
                  <a:gd name="T33" fmla="*/ 49 h 240"/>
                  <a:gd name="T34" fmla="*/ 782 w 4233"/>
                  <a:gd name="T35" fmla="*/ 46 h 240"/>
                  <a:gd name="T36" fmla="*/ 829 w 4233"/>
                  <a:gd name="T37" fmla="*/ 56 h 240"/>
                  <a:gd name="T38" fmla="*/ 869 w 4233"/>
                  <a:gd name="T39" fmla="*/ 59 h 240"/>
                  <a:gd name="T40" fmla="*/ 882 w 4233"/>
                  <a:gd name="T41" fmla="*/ 32 h 240"/>
                  <a:gd name="T42" fmla="*/ 916 w 4233"/>
                  <a:gd name="T43" fmla="*/ 56 h 240"/>
                  <a:gd name="T44" fmla="*/ 928 w 4233"/>
                  <a:gd name="T45" fmla="*/ 36 h 240"/>
                  <a:gd name="T46" fmla="*/ 941 w 4233"/>
                  <a:gd name="T47" fmla="*/ 52 h 240"/>
                  <a:gd name="T48" fmla="*/ 975 w 4233"/>
                  <a:gd name="T49" fmla="*/ 49 h 240"/>
                  <a:gd name="T50" fmla="*/ 1012 w 4233"/>
                  <a:gd name="T51" fmla="*/ 59 h 240"/>
                  <a:gd name="T52" fmla="*/ 1027 w 4233"/>
                  <a:gd name="T53" fmla="*/ 66 h 240"/>
                  <a:gd name="T54" fmla="*/ 1065 w 4233"/>
                  <a:gd name="T55" fmla="*/ 16 h 240"/>
                  <a:gd name="T56" fmla="*/ 1093 w 4233"/>
                  <a:gd name="T57" fmla="*/ 49 h 240"/>
                  <a:gd name="T58" fmla="*/ 1108 w 4233"/>
                  <a:gd name="T59" fmla="*/ 12 h 240"/>
                  <a:gd name="T60" fmla="*/ 1124 w 4233"/>
                  <a:gd name="T61" fmla="*/ 29 h 240"/>
                  <a:gd name="T62" fmla="*/ 1142 w 4233"/>
                  <a:gd name="T63" fmla="*/ 26 h 240"/>
                  <a:gd name="T64" fmla="*/ 1217 w 4233"/>
                  <a:gd name="T65" fmla="*/ 59 h 240"/>
                  <a:gd name="T66" fmla="*/ 1307 w 4233"/>
                  <a:gd name="T67" fmla="*/ 52 h 240"/>
                  <a:gd name="T68" fmla="*/ 1329 w 4233"/>
                  <a:gd name="T69" fmla="*/ 66 h 240"/>
                  <a:gd name="T70" fmla="*/ 1351 w 4233"/>
                  <a:gd name="T71" fmla="*/ 59 h 240"/>
                  <a:gd name="T72" fmla="*/ 1378 w 4233"/>
                  <a:gd name="T73" fmla="*/ 79 h 240"/>
                  <a:gd name="T74" fmla="*/ 1422 w 4233"/>
                  <a:gd name="T75" fmla="*/ 62 h 240"/>
                  <a:gd name="T76" fmla="*/ 1481 w 4233"/>
                  <a:gd name="T77" fmla="*/ 39 h 240"/>
                  <a:gd name="T78" fmla="*/ 1521 w 4233"/>
                  <a:gd name="T79" fmla="*/ 49 h 240"/>
                  <a:gd name="T80" fmla="*/ 1552 w 4233"/>
                  <a:gd name="T81" fmla="*/ 46 h 240"/>
                  <a:gd name="T82" fmla="*/ 1561 w 4233"/>
                  <a:gd name="T83" fmla="*/ 22 h 240"/>
                  <a:gd name="T84" fmla="*/ 1574 w 4233"/>
                  <a:gd name="T85" fmla="*/ 42 h 2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33"/>
                  <a:gd name="T130" fmla="*/ 0 h 240"/>
                  <a:gd name="T131" fmla="*/ 4233 w 4233"/>
                  <a:gd name="T132" fmla="*/ 240 h 2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33" h="240">
                    <a:moveTo>
                      <a:pt x="0" y="198"/>
                    </a:moveTo>
                    <a:cubicBezTo>
                      <a:pt x="56" y="175"/>
                      <a:pt x="118" y="158"/>
                      <a:pt x="176" y="140"/>
                    </a:cubicBezTo>
                    <a:cubicBezTo>
                      <a:pt x="213" y="82"/>
                      <a:pt x="165" y="143"/>
                      <a:pt x="276" y="106"/>
                    </a:cubicBezTo>
                    <a:cubicBezTo>
                      <a:pt x="319" y="92"/>
                      <a:pt x="318" y="62"/>
                      <a:pt x="376" y="48"/>
                    </a:cubicBezTo>
                    <a:cubicBezTo>
                      <a:pt x="415" y="21"/>
                      <a:pt x="420" y="30"/>
                      <a:pt x="434" y="73"/>
                    </a:cubicBezTo>
                    <a:cubicBezTo>
                      <a:pt x="437" y="95"/>
                      <a:pt x="437" y="118"/>
                      <a:pt x="443" y="140"/>
                    </a:cubicBezTo>
                    <a:cubicBezTo>
                      <a:pt x="453" y="179"/>
                      <a:pt x="502" y="188"/>
                      <a:pt x="534" y="198"/>
                    </a:cubicBezTo>
                    <a:cubicBezTo>
                      <a:pt x="548" y="195"/>
                      <a:pt x="564" y="198"/>
                      <a:pt x="576" y="190"/>
                    </a:cubicBezTo>
                    <a:cubicBezTo>
                      <a:pt x="583" y="185"/>
                      <a:pt x="583" y="174"/>
                      <a:pt x="585" y="165"/>
                    </a:cubicBezTo>
                    <a:cubicBezTo>
                      <a:pt x="591" y="143"/>
                      <a:pt x="596" y="120"/>
                      <a:pt x="601" y="98"/>
                    </a:cubicBezTo>
                    <a:cubicBezTo>
                      <a:pt x="604" y="85"/>
                      <a:pt x="642" y="76"/>
                      <a:pt x="651" y="73"/>
                    </a:cubicBezTo>
                    <a:cubicBezTo>
                      <a:pt x="662" y="79"/>
                      <a:pt x="675" y="83"/>
                      <a:pt x="685" y="90"/>
                    </a:cubicBezTo>
                    <a:cubicBezTo>
                      <a:pt x="695" y="97"/>
                      <a:pt x="700" y="109"/>
                      <a:pt x="710" y="115"/>
                    </a:cubicBezTo>
                    <a:cubicBezTo>
                      <a:pt x="755" y="143"/>
                      <a:pt x="818" y="147"/>
                      <a:pt x="868" y="165"/>
                    </a:cubicBezTo>
                    <a:cubicBezTo>
                      <a:pt x="1058" y="150"/>
                      <a:pt x="932" y="176"/>
                      <a:pt x="1027" y="115"/>
                    </a:cubicBezTo>
                    <a:cubicBezTo>
                      <a:pt x="1030" y="107"/>
                      <a:pt x="1035" y="99"/>
                      <a:pt x="1035" y="90"/>
                    </a:cubicBezTo>
                    <a:cubicBezTo>
                      <a:pt x="1035" y="41"/>
                      <a:pt x="1004" y="16"/>
                      <a:pt x="1052" y="40"/>
                    </a:cubicBezTo>
                    <a:cubicBezTo>
                      <a:pt x="1061" y="44"/>
                      <a:pt x="1069" y="51"/>
                      <a:pt x="1077" y="56"/>
                    </a:cubicBezTo>
                    <a:cubicBezTo>
                      <a:pt x="1086" y="84"/>
                      <a:pt x="1097" y="111"/>
                      <a:pt x="1102" y="140"/>
                    </a:cubicBezTo>
                    <a:cubicBezTo>
                      <a:pt x="1105" y="159"/>
                      <a:pt x="1102" y="180"/>
                      <a:pt x="1110" y="198"/>
                    </a:cubicBezTo>
                    <a:cubicBezTo>
                      <a:pt x="1114" y="207"/>
                      <a:pt x="1127" y="209"/>
                      <a:pt x="1136" y="215"/>
                    </a:cubicBezTo>
                    <a:cubicBezTo>
                      <a:pt x="1184" y="198"/>
                      <a:pt x="1162" y="185"/>
                      <a:pt x="1186" y="156"/>
                    </a:cubicBezTo>
                    <a:cubicBezTo>
                      <a:pt x="1197" y="143"/>
                      <a:pt x="1221" y="136"/>
                      <a:pt x="1236" y="131"/>
                    </a:cubicBezTo>
                    <a:cubicBezTo>
                      <a:pt x="1255" y="72"/>
                      <a:pt x="1262" y="133"/>
                      <a:pt x="1269" y="156"/>
                    </a:cubicBezTo>
                    <a:cubicBezTo>
                      <a:pt x="1292" y="152"/>
                      <a:pt x="1320" y="156"/>
                      <a:pt x="1336" y="140"/>
                    </a:cubicBezTo>
                    <a:cubicBezTo>
                      <a:pt x="1348" y="128"/>
                      <a:pt x="1347" y="107"/>
                      <a:pt x="1353" y="90"/>
                    </a:cubicBezTo>
                    <a:cubicBezTo>
                      <a:pt x="1377" y="95"/>
                      <a:pt x="1402" y="94"/>
                      <a:pt x="1419" y="115"/>
                    </a:cubicBezTo>
                    <a:cubicBezTo>
                      <a:pt x="1451" y="155"/>
                      <a:pt x="1400" y="131"/>
                      <a:pt x="1453" y="148"/>
                    </a:cubicBezTo>
                    <a:cubicBezTo>
                      <a:pt x="1517" y="145"/>
                      <a:pt x="1582" y="150"/>
                      <a:pt x="1645" y="140"/>
                    </a:cubicBezTo>
                    <a:cubicBezTo>
                      <a:pt x="1661" y="137"/>
                      <a:pt x="1681" y="32"/>
                      <a:pt x="1686" y="14"/>
                    </a:cubicBezTo>
                    <a:cubicBezTo>
                      <a:pt x="1729" y="35"/>
                      <a:pt x="1734" y="52"/>
                      <a:pt x="1745" y="98"/>
                    </a:cubicBezTo>
                    <a:cubicBezTo>
                      <a:pt x="1755" y="209"/>
                      <a:pt x="1732" y="211"/>
                      <a:pt x="1828" y="232"/>
                    </a:cubicBezTo>
                    <a:cubicBezTo>
                      <a:pt x="1848" y="229"/>
                      <a:pt x="1876" y="240"/>
                      <a:pt x="1887" y="223"/>
                    </a:cubicBezTo>
                    <a:cubicBezTo>
                      <a:pt x="1969" y="99"/>
                      <a:pt x="1845" y="147"/>
                      <a:pt x="1920" y="123"/>
                    </a:cubicBezTo>
                    <a:cubicBezTo>
                      <a:pt x="1967" y="155"/>
                      <a:pt x="1999" y="145"/>
                      <a:pt x="2054" y="131"/>
                    </a:cubicBezTo>
                    <a:cubicBezTo>
                      <a:pt x="2071" y="127"/>
                      <a:pt x="2104" y="115"/>
                      <a:pt x="2104" y="115"/>
                    </a:cubicBezTo>
                    <a:cubicBezTo>
                      <a:pt x="2131" y="97"/>
                      <a:pt x="2157" y="92"/>
                      <a:pt x="2187" y="81"/>
                    </a:cubicBezTo>
                    <a:cubicBezTo>
                      <a:pt x="2238" y="100"/>
                      <a:pt x="2204" y="109"/>
                      <a:pt x="2229" y="140"/>
                    </a:cubicBezTo>
                    <a:cubicBezTo>
                      <a:pt x="2235" y="148"/>
                      <a:pt x="2246" y="151"/>
                      <a:pt x="2254" y="156"/>
                    </a:cubicBezTo>
                    <a:cubicBezTo>
                      <a:pt x="2288" y="148"/>
                      <a:pt x="2305" y="137"/>
                      <a:pt x="2338" y="148"/>
                    </a:cubicBezTo>
                    <a:cubicBezTo>
                      <a:pt x="2343" y="140"/>
                      <a:pt x="2353" y="133"/>
                      <a:pt x="2354" y="123"/>
                    </a:cubicBezTo>
                    <a:cubicBezTo>
                      <a:pt x="2361" y="75"/>
                      <a:pt x="2322" y="99"/>
                      <a:pt x="2371" y="81"/>
                    </a:cubicBezTo>
                    <a:cubicBezTo>
                      <a:pt x="2374" y="73"/>
                      <a:pt x="2371" y="60"/>
                      <a:pt x="2379" y="56"/>
                    </a:cubicBezTo>
                    <a:cubicBezTo>
                      <a:pt x="2408" y="42"/>
                      <a:pt x="2455" y="137"/>
                      <a:pt x="2463" y="140"/>
                    </a:cubicBezTo>
                    <a:cubicBezTo>
                      <a:pt x="2471" y="143"/>
                      <a:pt x="2480" y="145"/>
                      <a:pt x="2488" y="148"/>
                    </a:cubicBezTo>
                    <a:cubicBezTo>
                      <a:pt x="2491" y="129"/>
                      <a:pt x="2484" y="105"/>
                      <a:pt x="2496" y="90"/>
                    </a:cubicBezTo>
                    <a:cubicBezTo>
                      <a:pt x="2502" y="82"/>
                      <a:pt x="2515" y="98"/>
                      <a:pt x="2521" y="106"/>
                    </a:cubicBezTo>
                    <a:cubicBezTo>
                      <a:pt x="2527" y="113"/>
                      <a:pt x="2526" y="123"/>
                      <a:pt x="2530" y="131"/>
                    </a:cubicBezTo>
                    <a:cubicBezTo>
                      <a:pt x="2540" y="148"/>
                      <a:pt x="2563" y="181"/>
                      <a:pt x="2563" y="181"/>
                    </a:cubicBezTo>
                    <a:cubicBezTo>
                      <a:pt x="2612" y="149"/>
                      <a:pt x="2569" y="140"/>
                      <a:pt x="2621" y="123"/>
                    </a:cubicBezTo>
                    <a:cubicBezTo>
                      <a:pt x="2633" y="156"/>
                      <a:pt x="2650" y="178"/>
                      <a:pt x="2672" y="206"/>
                    </a:cubicBezTo>
                    <a:cubicBezTo>
                      <a:pt x="2686" y="161"/>
                      <a:pt x="2694" y="190"/>
                      <a:pt x="2722" y="148"/>
                    </a:cubicBezTo>
                    <a:cubicBezTo>
                      <a:pt x="2741" y="90"/>
                      <a:pt x="2718" y="148"/>
                      <a:pt x="2738" y="173"/>
                    </a:cubicBezTo>
                    <a:cubicBezTo>
                      <a:pt x="2743" y="180"/>
                      <a:pt x="2755" y="168"/>
                      <a:pt x="2763" y="165"/>
                    </a:cubicBezTo>
                    <a:cubicBezTo>
                      <a:pt x="2783" y="135"/>
                      <a:pt x="2788" y="107"/>
                      <a:pt x="2797" y="73"/>
                    </a:cubicBezTo>
                    <a:cubicBezTo>
                      <a:pt x="2842" y="103"/>
                      <a:pt x="2843" y="81"/>
                      <a:pt x="2864" y="40"/>
                    </a:cubicBezTo>
                    <a:cubicBezTo>
                      <a:pt x="2864" y="40"/>
                      <a:pt x="2873" y="58"/>
                      <a:pt x="2880" y="65"/>
                    </a:cubicBezTo>
                    <a:cubicBezTo>
                      <a:pt x="2898" y="85"/>
                      <a:pt x="2939" y="123"/>
                      <a:pt x="2939" y="123"/>
                    </a:cubicBezTo>
                    <a:cubicBezTo>
                      <a:pt x="2980" y="106"/>
                      <a:pt x="2989" y="115"/>
                      <a:pt x="2989" y="65"/>
                    </a:cubicBezTo>
                    <a:cubicBezTo>
                      <a:pt x="2989" y="53"/>
                      <a:pt x="2983" y="42"/>
                      <a:pt x="2980" y="31"/>
                    </a:cubicBezTo>
                    <a:cubicBezTo>
                      <a:pt x="2978" y="23"/>
                      <a:pt x="2966" y="0"/>
                      <a:pt x="2972" y="6"/>
                    </a:cubicBezTo>
                    <a:cubicBezTo>
                      <a:pt x="2992" y="26"/>
                      <a:pt x="3022" y="73"/>
                      <a:pt x="3022" y="73"/>
                    </a:cubicBezTo>
                    <a:cubicBezTo>
                      <a:pt x="3025" y="81"/>
                      <a:pt x="3022" y="95"/>
                      <a:pt x="3030" y="98"/>
                    </a:cubicBezTo>
                    <a:cubicBezTo>
                      <a:pt x="3065" y="112"/>
                      <a:pt x="3066" y="83"/>
                      <a:pt x="3072" y="65"/>
                    </a:cubicBezTo>
                    <a:cubicBezTo>
                      <a:pt x="3086" y="116"/>
                      <a:pt x="3113" y="147"/>
                      <a:pt x="3164" y="165"/>
                    </a:cubicBezTo>
                    <a:cubicBezTo>
                      <a:pt x="3215" y="156"/>
                      <a:pt x="3226" y="137"/>
                      <a:pt x="3273" y="148"/>
                    </a:cubicBezTo>
                    <a:cubicBezTo>
                      <a:pt x="3301" y="167"/>
                      <a:pt x="3323" y="173"/>
                      <a:pt x="3356" y="181"/>
                    </a:cubicBezTo>
                    <a:cubicBezTo>
                      <a:pt x="3416" y="170"/>
                      <a:pt x="3458" y="146"/>
                      <a:pt x="3515" y="131"/>
                    </a:cubicBezTo>
                    <a:cubicBezTo>
                      <a:pt x="3532" y="134"/>
                      <a:pt x="3550" y="131"/>
                      <a:pt x="3565" y="140"/>
                    </a:cubicBezTo>
                    <a:cubicBezTo>
                      <a:pt x="3573" y="144"/>
                      <a:pt x="3568" y="158"/>
                      <a:pt x="3573" y="165"/>
                    </a:cubicBezTo>
                    <a:cubicBezTo>
                      <a:pt x="3579" y="173"/>
                      <a:pt x="3590" y="176"/>
                      <a:pt x="3598" y="181"/>
                    </a:cubicBezTo>
                    <a:cubicBezTo>
                      <a:pt x="3662" y="160"/>
                      <a:pt x="3589" y="191"/>
                      <a:pt x="3632" y="148"/>
                    </a:cubicBezTo>
                    <a:cubicBezTo>
                      <a:pt x="3641" y="139"/>
                      <a:pt x="3654" y="137"/>
                      <a:pt x="3665" y="131"/>
                    </a:cubicBezTo>
                    <a:cubicBezTo>
                      <a:pt x="3670" y="167"/>
                      <a:pt x="3656" y="206"/>
                      <a:pt x="3707" y="198"/>
                    </a:cubicBezTo>
                    <a:cubicBezTo>
                      <a:pt x="3717" y="196"/>
                      <a:pt x="3723" y="185"/>
                      <a:pt x="3732" y="181"/>
                    </a:cubicBezTo>
                    <a:cubicBezTo>
                      <a:pt x="3775" y="162"/>
                      <a:pt x="3782" y="167"/>
                      <a:pt x="3824" y="156"/>
                    </a:cubicBezTo>
                    <a:cubicBezTo>
                      <a:pt x="3841" y="151"/>
                      <a:pt x="3874" y="140"/>
                      <a:pt x="3874" y="140"/>
                    </a:cubicBezTo>
                    <a:cubicBezTo>
                      <a:pt x="3907" y="117"/>
                      <a:pt x="3944" y="113"/>
                      <a:pt x="3982" y="98"/>
                    </a:cubicBezTo>
                    <a:cubicBezTo>
                      <a:pt x="4038" y="111"/>
                      <a:pt x="4010" y="123"/>
                      <a:pt x="4057" y="140"/>
                    </a:cubicBezTo>
                    <a:cubicBezTo>
                      <a:pt x="4068" y="134"/>
                      <a:pt x="4081" y="131"/>
                      <a:pt x="4091" y="123"/>
                    </a:cubicBezTo>
                    <a:cubicBezTo>
                      <a:pt x="4099" y="117"/>
                      <a:pt x="4098" y="101"/>
                      <a:pt x="4107" y="98"/>
                    </a:cubicBezTo>
                    <a:cubicBezTo>
                      <a:pt x="4110" y="97"/>
                      <a:pt x="4171" y="114"/>
                      <a:pt x="4174" y="115"/>
                    </a:cubicBezTo>
                    <a:cubicBezTo>
                      <a:pt x="4180" y="104"/>
                      <a:pt x="4186" y="93"/>
                      <a:pt x="4191" y="81"/>
                    </a:cubicBezTo>
                    <a:cubicBezTo>
                      <a:pt x="4194" y="73"/>
                      <a:pt x="4190" y="56"/>
                      <a:pt x="4199" y="56"/>
                    </a:cubicBezTo>
                    <a:cubicBezTo>
                      <a:pt x="4211" y="56"/>
                      <a:pt x="4216" y="73"/>
                      <a:pt x="4224" y="81"/>
                    </a:cubicBezTo>
                    <a:cubicBezTo>
                      <a:pt x="4227" y="89"/>
                      <a:pt x="4233" y="106"/>
                      <a:pt x="4233" y="106"/>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20" name="Freeform 29"/>
              <p:cNvSpPr/>
              <p:nvPr/>
            </p:nvSpPr>
            <p:spPr bwMode="auto">
              <a:xfrm>
                <a:off x="3621" y="3416"/>
                <a:ext cx="1531" cy="105"/>
              </a:xfrm>
              <a:custGeom>
                <a:avLst/>
                <a:gdLst>
                  <a:gd name="T0" fmla="*/ 0 w 4115"/>
                  <a:gd name="T1" fmla="*/ 70 h 261"/>
                  <a:gd name="T2" fmla="*/ 47 w 4115"/>
                  <a:gd name="T3" fmla="*/ 20 h 261"/>
                  <a:gd name="T4" fmla="*/ 96 w 4115"/>
                  <a:gd name="T5" fmla="*/ 30 h 261"/>
                  <a:gd name="T6" fmla="*/ 102 w 4115"/>
                  <a:gd name="T7" fmla="*/ 40 h 261"/>
                  <a:gd name="T8" fmla="*/ 112 w 4115"/>
                  <a:gd name="T9" fmla="*/ 37 h 261"/>
                  <a:gd name="T10" fmla="*/ 121 w 4115"/>
                  <a:gd name="T11" fmla="*/ 43 h 261"/>
                  <a:gd name="T12" fmla="*/ 155 w 4115"/>
                  <a:gd name="T13" fmla="*/ 57 h 261"/>
                  <a:gd name="T14" fmla="*/ 186 w 4115"/>
                  <a:gd name="T15" fmla="*/ 74 h 261"/>
                  <a:gd name="T16" fmla="*/ 264 w 4115"/>
                  <a:gd name="T17" fmla="*/ 74 h 261"/>
                  <a:gd name="T18" fmla="*/ 292 w 4115"/>
                  <a:gd name="T19" fmla="*/ 60 h 261"/>
                  <a:gd name="T20" fmla="*/ 339 w 4115"/>
                  <a:gd name="T21" fmla="*/ 40 h 261"/>
                  <a:gd name="T22" fmla="*/ 422 w 4115"/>
                  <a:gd name="T23" fmla="*/ 33 h 261"/>
                  <a:gd name="T24" fmla="*/ 438 w 4115"/>
                  <a:gd name="T25" fmla="*/ 37 h 261"/>
                  <a:gd name="T26" fmla="*/ 459 w 4115"/>
                  <a:gd name="T27" fmla="*/ 67 h 261"/>
                  <a:gd name="T28" fmla="*/ 487 w 4115"/>
                  <a:gd name="T29" fmla="*/ 77 h 261"/>
                  <a:gd name="T30" fmla="*/ 562 w 4115"/>
                  <a:gd name="T31" fmla="*/ 70 h 261"/>
                  <a:gd name="T32" fmla="*/ 612 w 4115"/>
                  <a:gd name="T33" fmla="*/ 60 h 261"/>
                  <a:gd name="T34" fmla="*/ 634 w 4115"/>
                  <a:gd name="T35" fmla="*/ 50 h 261"/>
                  <a:gd name="T36" fmla="*/ 671 w 4115"/>
                  <a:gd name="T37" fmla="*/ 20 h 261"/>
                  <a:gd name="T38" fmla="*/ 724 w 4115"/>
                  <a:gd name="T39" fmla="*/ 20 h 261"/>
                  <a:gd name="T40" fmla="*/ 748 w 4115"/>
                  <a:gd name="T41" fmla="*/ 27 h 261"/>
                  <a:gd name="T42" fmla="*/ 792 w 4115"/>
                  <a:gd name="T43" fmla="*/ 64 h 261"/>
                  <a:gd name="T44" fmla="*/ 842 w 4115"/>
                  <a:gd name="T45" fmla="*/ 77 h 261"/>
                  <a:gd name="T46" fmla="*/ 910 w 4115"/>
                  <a:gd name="T47" fmla="*/ 57 h 261"/>
                  <a:gd name="T48" fmla="*/ 947 w 4115"/>
                  <a:gd name="T49" fmla="*/ 33 h 261"/>
                  <a:gd name="T50" fmla="*/ 1028 w 4115"/>
                  <a:gd name="T51" fmla="*/ 20 h 261"/>
                  <a:gd name="T52" fmla="*/ 1068 w 4115"/>
                  <a:gd name="T53" fmla="*/ 33 h 261"/>
                  <a:gd name="T54" fmla="*/ 1127 w 4115"/>
                  <a:gd name="T55" fmla="*/ 74 h 261"/>
                  <a:gd name="T56" fmla="*/ 1192 w 4115"/>
                  <a:gd name="T57" fmla="*/ 60 h 261"/>
                  <a:gd name="T58" fmla="*/ 1208 w 4115"/>
                  <a:gd name="T59" fmla="*/ 33 h 261"/>
                  <a:gd name="T60" fmla="*/ 1233 w 4115"/>
                  <a:gd name="T61" fmla="*/ 0 h 261"/>
                  <a:gd name="T62" fmla="*/ 1304 w 4115"/>
                  <a:gd name="T63" fmla="*/ 3 h 261"/>
                  <a:gd name="T64" fmla="*/ 1332 w 4115"/>
                  <a:gd name="T65" fmla="*/ 27 h 261"/>
                  <a:gd name="T66" fmla="*/ 1335 w 4115"/>
                  <a:gd name="T67" fmla="*/ 37 h 261"/>
                  <a:gd name="T68" fmla="*/ 1342 w 4115"/>
                  <a:gd name="T69" fmla="*/ 47 h 261"/>
                  <a:gd name="T70" fmla="*/ 1345 w 4115"/>
                  <a:gd name="T71" fmla="*/ 64 h 261"/>
                  <a:gd name="T72" fmla="*/ 1391 w 4115"/>
                  <a:gd name="T73" fmla="*/ 94 h 261"/>
                  <a:gd name="T74" fmla="*/ 1419 w 4115"/>
                  <a:gd name="T75" fmla="*/ 91 h 261"/>
                  <a:gd name="T76" fmla="*/ 1475 w 4115"/>
                  <a:gd name="T77" fmla="*/ 94 h 261"/>
                  <a:gd name="T78" fmla="*/ 1494 w 4115"/>
                  <a:gd name="T79" fmla="*/ 67 h 261"/>
                  <a:gd name="T80" fmla="*/ 1515 w 4115"/>
                  <a:gd name="T81" fmla="*/ 43 h 261"/>
                  <a:gd name="T82" fmla="*/ 1531 w 4115"/>
                  <a:gd name="T83" fmla="*/ 37 h 2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5"/>
                  <a:gd name="T127" fmla="*/ 0 h 261"/>
                  <a:gd name="T128" fmla="*/ 4115 w 4115"/>
                  <a:gd name="T129" fmla="*/ 261 h 2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5" h="261">
                    <a:moveTo>
                      <a:pt x="0" y="175"/>
                    </a:moveTo>
                    <a:cubicBezTo>
                      <a:pt x="35" y="121"/>
                      <a:pt x="61" y="71"/>
                      <a:pt x="125" y="50"/>
                    </a:cubicBezTo>
                    <a:cubicBezTo>
                      <a:pt x="170" y="57"/>
                      <a:pt x="215" y="60"/>
                      <a:pt x="258" y="75"/>
                    </a:cubicBezTo>
                    <a:cubicBezTo>
                      <a:pt x="264" y="83"/>
                      <a:pt x="266" y="96"/>
                      <a:pt x="275" y="100"/>
                    </a:cubicBezTo>
                    <a:cubicBezTo>
                      <a:pt x="283" y="103"/>
                      <a:pt x="291" y="90"/>
                      <a:pt x="300" y="91"/>
                    </a:cubicBezTo>
                    <a:cubicBezTo>
                      <a:pt x="310" y="93"/>
                      <a:pt x="316" y="103"/>
                      <a:pt x="325" y="108"/>
                    </a:cubicBezTo>
                    <a:cubicBezTo>
                      <a:pt x="356" y="124"/>
                      <a:pt x="383" y="135"/>
                      <a:pt x="417" y="142"/>
                    </a:cubicBezTo>
                    <a:cubicBezTo>
                      <a:pt x="476" y="181"/>
                      <a:pt x="448" y="170"/>
                      <a:pt x="500" y="183"/>
                    </a:cubicBezTo>
                    <a:cubicBezTo>
                      <a:pt x="561" y="223"/>
                      <a:pt x="640" y="194"/>
                      <a:pt x="709" y="183"/>
                    </a:cubicBezTo>
                    <a:cubicBezTo>
                      <a:pt x="736" y="174"/>
                      <a:pt x="757" y="159"/>
                      <a:pt x="784" y="150"/>
                    </a:cubicBezTo>
                    <a:cubicBezTo>
                      <a:pt x="821" y="125"/>
                      <a:pt x="867" y="113"/>
                      <a:pt x="910" y="100"/>
                    </a:cubicBezTo>
                    <a:cubicBezTo>
                      <a:pt x="984" y="49"/>
                      <a:pt x="1020" y="78"/>
                      <a:pt x="1135" y="83"/>
                    </a:cubicBezTo>
                    <a:cubicBezTo>
                      <a:pt x="1149" y="86"/>
                      <a:pt x="1166" y="82"/>
                      <a:pt x="1177" y="91"/>
                    </a:cubicBezTo>
                    <a:cubicBezTo>
                      <a:pt x="1213" y="120"/>
                      <a:pt x="1197" y="146"/>
                      <a:pt x="1235" y="167"/>
                    </a:cubicBezTo>
                    <a:cubicBezTo>
                      <a:pt x="1258" y="180"/>
                      <a:pt x="1285" y="183"/>
                      <a:pt x="1310" y="192"/>
                    </a:cubicBezTo>
                    <a:cubicBezTo>
                      <a:pt x="1377" y="186"/>
                      <a:pt x="1444" y="183"/>
                      <a:pt x="1511" y="175"/>
                    </a:cubicBezTo>
                    <a:cubicBezTo>
                      <a:pt x="1558" y="169"/>
                      <a:pt x="1591" y="155"/>
                      <a:pt x="1644" y="150"/>
                    </a:cubicBezTo>
                    <a:cubicBezTo>
                      <a:pt x="1665" y="143"/>
                      <a:pt x="1684" y="139"/>
                      <a:pt x="1703" y="125"/>
                    </a:cubicBezTo>
                    <a:cubicBezTo>
                      <a:pt x="1738" y="100"/>
                      <a:pt x="1761" y="63"/>
                      <a:pt x="1803" y="50"/>
                    </a:cubicBezTo>
                    <a:cubicBezTo>
                      <a:pt x="1849" y="19"/>
                      <a:pt x="1895" y="36"/>
                      <a:pt x="1945" y="50"/>
                    </a:cubicBezTo>
                    <a:cubicBezTo>
                      <a:pt x="1967" y="56"/>
                      <a:pt x="2011" y="66"/>
                      <a:pt x="2011" y="66"/>
                    </a:cubicBezTo>
                    <a:cubicBezTo>
                      <a:pt x="2051" y="94"/>
                      <a:pt x="2079" y="140"/>
                      <a:pt x="2128" y="158"/>
                    </a:cubicBezTo>
                    <a:cubicBezTo>
                      <a:pt x="2172" y="174"/>
                      <a:pt x="2217" y="182"/>
                      <a:pt x="2262" y="192"/>
                    </a:cubicBezTo>
                    <a:cubicBezTo>
                      <a:pt x="2347" y="185"/>
                      <a:pt x="2380" y="182"/>
                      <a:pt x="2446" y="142"/>
                    </a:cubicBezTo>
                    <a:cubicBezTo>
                      <a:pt x="2472" y="101"/>
                      <a:pt x="2501" y="97"/>
                      <a:pt x="2546" y="83"/>
                    </a:cubicBezTo>
                    <a:cubicBezTo>
                      <a:pt x="2598" y="1"/>
                      <a:pt x="2644" y="44"/>
                      <a:pt x="2763" y="50"/>
                    </a:cubicBezTo>
                    <a:cubicBezTo>
                      <a:pt x="2806" y="57"/>
                      <a:pt x="2836" y="59"/>
                      <a:pt x="2871" y="83"/>
                    </a:cubicBezTo>
                    <a:cubicBezTo>
                      <a:pt x="2893" y="184"/>
                      <a:pt x="2934" y="174"/>
                      <a:pt x="3030" y="183"/>
                    </a:cubicBezTo>
                    <a:cubicBezTo>
                      <a:pt x="3115" y="178"/>
                      <a:pt x="3146" y="190"/>
                      <a:pt x="3205" y="150"/>
                    </a:cubicBezTo>
                    <a:cubicBezTo>
                      <a:pt x="3217" y="117"/>
                      <a:pt x="3217" y="104"/>
                      <a:pt x="3247" y="83"/>
                    </a:cubicBezTo>
                    <a:cubicBezTo>
                      <a:pt x="3272" y="46"/>
                      <a:pt x="3267" y="15"/>
                      <a:pt x="3314" y="0"/>
                    </a:cubicBezTo>
                    <a:cubicBezTo>
                      <a:pt x="3378" y="3"/>
                      <a:pt x="3442" y="3"/>
                      <a:pt x="3506" y="8"/>
                    </a:cubicBezTo>
                    <a:cubicBezTo>
                      <a:pt x="3538" y="10"/>
                      <a:pt x="3581" y="66"/>
                      <a:pt x="3581" y="66"/>
                    </a:cubicBezTo>
                    <a:cubicBezTo>
                      <a:pt x="3584" y="74"/>
                      <a:pt x="3585" y="83"/>
                      <a:pt x="3589" y="91"/>
                    </a:cubicBezTo>
                    <a:cubicBezTo>
                      <a:pt x="3594" y="100"/>
                      <a:pt x="3602" y="107"/>
                      <a:pt x="3606" y="117"/>
                    </a:cubicBezTo>
                    <a:cubicBezTo>
                      <a:pt x="3611" y="130"/>
                      <a:pt x="3607" y="146"/>
                      <a:pt x="3614" y="158"/>
                    </a:cubicBezTo>
                    <a:cubicBezTo>
                      <a:pt x="3629" y="182"/>
                      <a:pt x="3709" y="223"/>
                      <a:pt x="3739" y="233"/>
                    </a:cubicBezTo>
                    <a:cubicBezTo>
                      <a:pt x="3781" y="261"/>
                      <a:pt x="3771" y="239"/>
                      <a:pt x="3815" y="225"/>
                    </a:cubicBezTo>
                    <a:cubicBezTo>
                      <a:pt x="3885" y="254"/>
                      <a:pt x="3890" y="247"/>
                      <a:pt x="3965" y="233"/>
                    </a:cubicBezTo>
                    <a:cubicBezTo>
                      <a:pt x="3985" y="204"/>
                      <a:pt x="3985" y="186"/>
                      <a:pt x="4015" y="167"/>
                    </a:cubicBezTo>
                    <a:cubicBezTo>
                      <a:pt x="4027" y="130"/>
                      <a:pt x="4041" y="125"/>
                      <a:pt x="4073" y="108"/>
                    </a:cubicBezTo>
                    <a:cubicBezTo>
                      <a:pt x="4112" y="88"/>
                      <a:pt x="4083" y="91"/>
                      <a:pt x="4115" y="91"/>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21" name="Freeform 30"/>
              <p:cNvSpPr/>
              <p:nvPr/>
            </p:nvSpPr>
            <p:spPr bwMode="auto">
              <a:xfrm>
                <a:off x="3612" y="3778"/>
                <a:ext cx="1593" cy="76"/>
              </a:xfrm>
              <a:custGeom>
                <a:avLst/>
                <a:gdLst>
                  <a:gd name="T0" fmla="*/ 0 w 4282"/>
                  <a:gd name="T1" fmla="*/ 49 h 190"/>
                  <a:gd name="T2" fmla="*/ 37 w 4282"/>
                  <a:gd name="T3" fmla="*/ 6 h 190"/>
                  <a:gd name="T4" fmla="*/ 77 w 4282"/>
                  <a:gd name="T5" fmla="*/ 2 h 190"/>
                  <a:gd name="T6" fmla="*/ 115 w 4282"/>
                  <a:gd name="T7" fmla="*/ 12 h 190"/>
                  <a:gd name="T8" fmla="*/ 118 w 4282"/>
                  <a:gd name="T9" fmla="*/ 29 h 190"/>
                  <a:gd name="T10" fmla="*/ 130 w 4282"/>
                  <a:gd name="T11" fmla="*/ 22 h 190"/>
                  <a:gd name="T12" fmla="*/ 140 w 4282"/>
                  <a:gd name="T13" fmla="*/ 19 h 190"/>
                  <a:gd name="T14" fmla="*/ 149 w 4282"/>
                  <a:gd name="T15" fmla="*/ 12 h 190"/>
                  <a:gd name="T16" fmla="*/ 161 w 4282"/>
                  <a:gd name="T17" fmla="*/ 6 h 190"/>
                  <a:gd name="T18" fmla="*/ 186 w 4282"/>
                  <a:gd name="T19" fmla="*/ 49 h 190"/>
                  <a:gd name="T20" fmla="*/ 195 w 4282"/>
                  <a:gd name="T21" fmla="*/ 62 h 190"/>
                  <a:gd name="T22" fmla="*/ 202 w 4282"/>
                  <a:gd name="T23" fmla="*/ 72 h 190"/>
                  <a:gd name="T24" fmla="*/ 205 w 4282"/>
                  <a:gd name="T25" fmla="*/ 62 h 190"/>
                  <a:gd name="T26" fmla="*/ 233 w 4282"/>
                  <a:gd name="T27" fmla="*/ 46 h 190"/>
                  <a:gd name="T28" fmla="*/ 239 w 4282"/>
                  <a:gd name="T29" fmla="*/ 56 h 190"/>
                  <a:gd name="T30" fmla="*/ 261 w 4282"/>
                  <a:gd name="T31" fmla="*/ 62 h 190"/>
                  <a:gd name="T32" fmla="*/ 282 w 4282"/>
                  <a:gd name="T33" fmla="*/ 72 h 190"/>
                  <a:gd name="T34" fmla="*/ 314 w 4282"/>
                  <a:gd name="T35" fmla="*/ 69 h 190"/>
                  <a:gd name="T36" fmla="*/ 342 w 4282"/>
                  <a:gd name="T37" fmla="*/ 59 h 190"/>
                  <a:gd name="T38" fmla="*/ 369 w 4282"/>
                  <a:gd name="T39" fmla="*/ 52 h 190"/>
                  <a:gd name="T40" fmla="*/ 382 w 4282"/>
                  <a:gd name="T41" fmla="*/ 62 h 190"/>
                  <a:gd name="T42" fmla="*/ 413 w 4282"/>
                  <a:gd name="T43" fmla="*/ 49 h 190"/>
                  <a:gd name="T44" fmla="*/ 453 w 4282"/>
                  <a:gd name="T45" fmla="*/ 42 h 190"/>
                  <a:gd name="T46" fmla="*/ 462 w 4282"/>
                  <a:gd name="T47" fmla="*/ 46 h 190"/>
                  <a:gd name="T48" fmla="*/ 475 w 4282"/>
                  <a:gd name="T49" fmla="*/ 42 h 190"/>
                  <a:gd name="T50" fmla="*/ 540 w 4282"/>
                  <a:gd name="T51" fmla="*/ 62 h 190"/>
                  <a:gd name="T52" fmla="*/ 571 w 4282"/>
                  <a:gd name="T53" fmla="*/ 66 h 190"/>
                  <a:gd name="T54" fmla="*/ 618 w 4282"/>
                  <a:gd name="T55" fmla="*/ 76 h 190"/>
                  <a:gd name="T56" fmla="*/ 686 w 4282"/>
                  <a:gd name="T57" fmla="*/ 59 h 190"/>
                  <a:gd name="T58" fmla="*/ 727 w 4282"/>
                  <a:gd name="T59" fmla="*/ 49 h 190"/>
                  <a:gd name="T60" fmla="*/ 935 w 4282"/>
                  <a:gd name="T61" fmla="*/ 66 h 190"/>
                  <a:gd name="T62" fmla="*/ 1006 w 4282"/>
                  <a:gd name="T63" fmla="*/ 69 h 190"/>
                  <a:gd name="T64" fmla="*/ 1025 w 4282"/>
                  <a:gd name="T65" fmla="*/ 62 h 190"/>
                  <a:gd name="T66" fmla="*/ 1028 w 4282"/>
                  <a:gd name="T67" fmla="*/ 39 h 190"/>
                  <a:gd name="T68" fmla="*/ 1081 w 4282"/>
                  <a:gd name="T69" fmla="*/ 36 h 190"/>
                  <a:gd name="T70" fmla="*/ 1127 w 4282"/>
                  <a:gd name="T71" fmla="*/ 52 h 190"/>
                  <a:gd name="T72" fmla="*/ 1158 w 4282"/>
                  <a:gd name="T73" fmla="*/ 56 h 190"/>
                  <a:gd name="T74" fmla="*/ 1186 w 4282"/>
                  <a:gd name="T75" fmla="*/ 52 h 190"/>
                  <a:gd name="T76" fmla="*/ 1224 w 4282"/>
                  <a:gd name="T77" fmla="*/ 66 h 190"/>
                  <a:gd name="T78" fmla="*/ 1261 w 4282"/>
                  <a:gd name="T79" fmla="*/ 72 h 190"/>
                  <a:gd name="T80" fmla="*/ 1295 w 4282"/>
                  <a:gd name="T81" fmla="*/ 69 h 190"/>
                  <a:gd name="T82" fmla="*/ 1320 w 4282"/>
                  <a:gd name="T83" fmla="*/ 59 h 190"/>
                  <a:gd name="T84" fmla="*/ 1366 w 4282"/>
                  <a:gd name="T85" fmla="*/ 56 h 190"/>
                  <a:gd name="T86" fmla="*/ 1593 w 4282"/>
                  <a:gd name="T87" fmla="*/ 42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82"/>
                  <a:gd name="T133" fmla="*/ 0 h 190"/>
                  <a:gd name="T134" fmla="*/ 4282 w 4282"/>
                  <a:gd name="T135" fmla="*/ 190 h 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82" h="190">
                    <a:moveTo>
                      <a:pt x="0" y="123"/>
                    </a:moveTo>
                    <a:cubicBezTo>
                      <a:pt x="17" y="97"/>
                      <a:pt x="69" y="16"/>
                      <a:pt x="100" y="14"/>
                    </a:cubicBezTo>
                    <a:cubicBezTo>
                      <a:pt x="136" y="11"/>
                      <a:pt x="172" y="9"/>
                      <a:pt x="208" y="6"/>
                    </a:cubicBezTo>
                    <a:cubicBezTo>
                      <a:pt x="241" y="17"/>
                      <a:pt x="275" y="20"/>
                      <a:pt x="308" y="31"/>
                    </a:cubicBezTo>
                    <a:cubicBezTo>
                      <a:pt x="311" y="45"/>
                      <a:pt x="305" y="66"/>
                      <a:pt x="317" y="73"/>
                    </a:cubicBezTo>
                    <a:cubicBezTo>
                      <a:pt x="328" y="79"/>
                      <a:pt x="339" y="61"/>
                      <a:pt x="350" y="56"/>
                    </a:cubicBezTo>
                    <a:cubicBezTo>
                      <a:pt x="358" y="53"/>
                      <a:pt x="367" y="51"/>
                      <a:pt x="375" y="48"/>
                    </a:cubicBezTo>
                    <a:cubicBezTo>
                      <a:pt x="383" y="42"/>
                      <a:pt x="394" y="39"/>
                      <a:pt x="400" y="31"/>
                    </a:cubicBezTo>
                    <a:cubicBezTo>
                      <a:pt x="424" y="2"/>
                      <a:pt x="389" y="0"/>
                      <a:pt x="434" y="14"/>
                    </a:cubicBezTo>
                    <a:cubicBezTo>
                      <a:pt x="453" y="73"/>
                      <a:pt x="432" y="104"/>
                      <a:pt x="500" y="123"/>
                    </a:cubicBezTo>
                    <a:cubicBezTo>
                      <a:pt x="508" y="134"/>
                      <a:pt x="517" y="145"/>
                      <a:pt x="525" y="156"/>
                    </a:cubicBezTo>
                    <a:cubicBezTo>
                      <a:pt x="531" y="164"/>
                      <a:pt x="532" y="181"/>
                      <a:pt x="542" y="181"/>
                    </a:cubicBezTo>
                    <a:cubicBezTo>
                      <a:pt x="551" y="181"/>
                      <a:pt x="545" y="162"/>
                      <a:pt x="551" y="156"/>
                    </a:cubicBezTo>
                    <a:cubicBezTo>
                      <a:pt x="579" y="129"/>
                      <a:pt x="595" y="125"/>
                      <a:pt x="626" y="114"/>
                    </a:cubicBezTo>
                    <a:cubicBezTo>
                      <a:pt x="631" y="123"/>
                      <a:pt x="634" y="134"/>
                      <a:pt x="642" y="140"/>
                    </a:cubicBezTo>
                    <a:cubicBezTo>
                      <a:pt x="647" y="144"/>
                      <a:pt x="700" y="156"/>
                      <a:pt x="701" y="156"/>
                    </a:cubicBezTo>
                    <a:cubicBezTo>
                      <a:pt x="724" y="163"/>
                      <a:pt x="736" y="170"/>
                      <a:pt x="759" y="181"/>
                    </a:cubicBezTo>
                    <a:cubicBezTo>
                      <a:pt x="820" y="161"/>
                      <a:pt x="792" y="161"/>
                      <a:pt x="843" y="173"/>
                    </a:cubicBezTo>
                    <a:cubicBezTo>
                      <a:pt x="868" y="165"/>
                      <a:pt x="893" y="156"/>
                      <a:pt x="918" y="148"/>
                    </a:cubicBezTo>
                    <a:cubicBezTo>
                      <a:pt x="953" y="159"/>
                      <a:pt x="963" y="151"/>
                      <a:pt x="993" y="131"/>
                    </a:cubicBezTo>
                    <a:cubicBezTo>
                      <a:pt x="1004" y="139"/>
                      <a:pt x="1012" y="155"/>
                      <a:pt x="1026" y="156"/>
                    </a:cubicBezTo>
                    <a:cubicBezTo>
                      <a:pt x="1053" y="159"/>
                      <a:pt x="1086" y="131"/>
                      <a:pt x="1110" y="123"/>
                    </a:cubicBezTo>
                    <a:cubicBezTo>
                      <a:pt x="1137" y="114"/>
                      <a:pt x="1195" y="109"/>
                      <a:pt x="1218" y="106"/>
                    </a:cubicBezTo>
                    <a:cubicBezTo>
                      <a:pt x="1226" y="109"/>
                      <a:pt x="1234" y="114"/>
                      <a:pt x="1243" y="114"/>
                    </a:cubicBezTo>
                    <a:cubicBezTo>
                      <a:pt x="1255" y="114"/>
                      <a:pt x="1266" y="103"/>
                      <a:pt x="1277" y="106"/>
                    </a:cubicBezTo>
                    <a:cubicBezTo>
                      <a:pt x="1385" y="130"/>
                      <a:pt x="1340" y="143"/>
                      <a:pt x="1452" y="156"/>
                    </a:cubicBezTo>
                    <a:cubicBezTo>
                      <a:pt x="1487" y="169"/>
                      <a:pt x="1498" y="174"/>
                      <a:pt x="1536" y="165"/>
                    </a:cubicBezTo>
                    <a:cubicBezTo>
                      <a:pt x="1610" y="189"/>
                      <a:pt x="1569" y="179"/>
                      <a:pt x="1661" y="190"/>
                    </a:cubicBezTo>
                    <a:cubicBezTo>
                      <a:pt x="1701" y="127"/>
                      <a:pt x="1779" y="169"/>
                      <a:pt x="1844" y="148"/>
                    </a:cubicBezTo>
                    <a:cubicBezTo>
                      <a:pt x="1894" y="158"/>
                      <a:pt x="1921" y="170"/>
                      <a:pt x="1953" y="123"/>
                    </a:cubicBezTo>
                    <a:cubicBezTo>
                      <a:pt x="2135" y="167"/>
                      <a:pt x="2325" y="156"/>
                      <a:pt x="2512" y="165"/>
                    </a:cubicBezTo>
                    <a:cubicBezTo>
                      <a:pt x="2583" y="188"/>
                      <a:pt x="2621" y="178"/>
                      <a:pt x="2704" y="173"/>
                    </a:cubicBezTo>
                    <a:cubicBezTo>
                      <a:pt x="2705" y="173"/>
                      <a:pt x="2753" y="158"/>
                      <a:pt x="2754" y="156"/>
                    </a:cubicBezTo>
                    <a:cubicBezTo>
                      <a:pt x="2763" y="139"/>
                      <a:pt x="2745" y="106"/>
                      <a:pt x="2763" y="98"/>
                    </a:cubicBezTo>
                    <a:cubicBezTo>
                      <a:pt x="2806" y="79"/>
                      <a:pt x="2858" y="92"/>
                      <a:pt x="2905" y="89"/>
                    </a:cubicBezTo>
                    <a:cubicBezTo>
                      <a:pt x="2962" y="52"/>
                      <a:pt x="2988" y="89"/>
                      <a:pt x="3030" y="131"/>
                    </a:cubicBezTo>
                    <a:cubicBezTo>
                      <a:pt x="3050" y="151"/>
                      <a:pt x="3085" y="137"/>
                      <a:pt x="3113" y="140"/>
                    </a:cubicBezTo>
                    <a:cubicBezTo>
                      <a:pt x="3145" y="150"/>
                      <a:pt x="3157" y="142"/>
                      <a:pt x="3188" y="131"/>
                    </a:cubicBezTo>
                    <a:cubicBezTo>
                      <a:pt x="3226" y="139"/>
                      <a:pt x="3252" y="159"/>
                      <a:pt x="3289" y="165"/>
                    </a:cubicBezTo>
                    <a:cubicBezTo>
                      <a:pt x="3425" y="188"/>
                      <a:pt x="3303" y="161"/>
                      <a:pt x="3389" y="181"/>
                    </a:cubicBezTo>
                    <a:cubicBezTo>
                      <a:pt x="3420" y="178"/>
                      <a:pt x="3451" y="179"/>
                      <a:pt x="3481" y="173"/>
                    </a:cubicBezTo>
                    <a:cubicBezTo>
                      <a:pt x="3590" y="151"/>
                      <a:pt x="3441" y="159"/>
                      <a:pt x="3547" y="148"/>
                    </a:cubicBezTo>
                    <a:cubicBezTo>
                      <a:pt x="3589" y="144"/>
                      <a:pt x="3631" y="143"/>
                      <a:pt x="3673" y="140"/>
                    </a:cubicBezTo>
                    <a:cubicBezTo>
                      <a:pt x="3738" y="117"/>
                      <a:pt x="4282" y="131"/>
                      <a:pt x="4282" y="106"/>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22" name="Freeform 31"/>
              <p:cNvSpPr/>
              <p:nvPr/>
            </p:nvSpPr>
            <p:spPr bwMode="auto">
              <a:xfrm>
                <a:off x="3621" y="4008"/>
                <a:ext cx="1618" cy="101"/>
              </a:xfrm>
              <a:custGeom>
                <a:avLst/>
                <a:gdLst>
                  <a:gd name="T0" fmla="*/ 0 w 4349"/>
                  <a:gd name="T1" fmla="*/ 47 h 253"/>
                  <a:gd name="T2" fmla="*/ 152 w 4349"/>
                  <a:gd name="T3" fmla="*/ 37 h 253"/>
                  <a:gd name="T4" fmla="*/ 161 w 4349"/>
                  <a:gd name="T5" fmla="*/ 27 h 253"/>
                  <a:gd name="T6" fmla="*/ 164 w 4349"/>
                  <a:gd name="T7" fmla="*/ 17 h 253"/>
                  <a:gd name="T8" fmla="*/ 205 w 4349"/>
                  <a:gd name="T9" fmla="*/ 10 h 253"/>
                  <a:gd name="T10" fmla="*/ 509 w 4349"/>
                  <a:gd name="T11" fmla="*/ 37 h 253"/>
                  <a:gd name="T12" fmla="*/ 531 w 4349"/>
                  <a:gd name="T13" fmla="*/ 50 h 253"/>
                  <a:gd name="T14" fmla="*/ 550 w 4349"/>
                  <a:gd name="T15" fmla="*/ 67 h 253"/>
                  <a:gd name="T16" fmla="*/ 577 w 4349"/>
                  <a:gd name="T17" fmla="*/ 77 h 253"/>
                  <a:gd name="T18" fmla="*/ 652 w 4349"/>
                  <a:gd name="T19" fmla="*/ 87 h 253"/>
                  <a:gd name="T20" fmla="*/ 680 w 4349"/>
                  <a:gd name="T21" fmla="*/ 77 h 253"/>
                  <a:gd name="T22" fmla="*/ 689 w 4349"/>
                  <a:gd name="T23" fmla="*/ 70 h 253"/>
                  <a:gd name="T24" fmla="*/ 699 w 4349"/>
                  <a:gd name="T25" fmla="*/ 67 h 253"/>
                  <a:gd name="T26" fmla="*/ 727 w 4349"/>
                  <a:gd name="T27" fmla="*/ 44 h 253"/>
                  <a:gd name="T28" fmla="*/ 764 w 4349"/>
                  <a:gd name="T29" fmla="*/ 40 h 253"/>
                  <a:gd name="T30" fmla="*/ 829 w 4349"/>
                  <a:gd name="T31" fmla="*/ 40 h 253"/>
                  <a:gd name="T32" fmla="*/ 863 w 4349"/>
                  <a:gd name="T33" fmla="*/ 50 h 253"/>
                  <a:gd name="T34" fmla="*/ 1105 w 4349"/>
                  <a:gd name="T35" fmla="*/ 44 h 253"/>
                  <a:gd name="T36" fmla="*/ 1127 w 4349"/>
                  <a:gd name="T37" fmla="*/ 33 h 253"/>
                  <a:gd name="T38" fmla="*/ 1186 w 4349"/>
                  <a:gd name="T39" fmla="*/ 30 h 253"/>
                  <a:gd name="T40" fmla="*/ 1217 w 4349"/>
                  <a:gd name="T41" fmla="*/ 0 h 253"/>
                  <a:gd name="T42" fmla="*/ 1261 w 4349"/>
                  <a:gd name="T43" fmla="*/ 27 h 253"/>
                  <a:gd name="T44" fmla="*/ 1301 w 4349"/>
                  <a:gd name="T45" fmla="*/ 37 h 253"/>
                  <a:gd name="T46" fmla="*/ 1369 w 4349"/>
                  <a:gd name="T47" fmla="*/ 50 h 253"/>
                  <a:gd name="T48" fmla="*/ 1400 w 4349"/>
                  <a:gd name="T49" fmla="*/ 60 h 253"/>
                  <a:gd name="T50" fmla="*/ 1410 w 4349"/>
                  <a:gd name="T51" fmla="*/ 67 h 253"/>
                  <a:gd name="T52" fmla="*/ 1425 w 4349"/>
                  <a:gd name="T53" fmla="*/ 70 h 253"/>
                  <a:gd name="T54" fmla="*/ 1497 w 4349"/>
                  <a:gd name="T55" fmla="*/ 67 h 253"/>
                  <a:gd name="T56" fmla="*/ 1537 w 4349"/>
                  <a:gd name="T57" fmla="*/ 57 h 253"/>
                  <a:gd name="T58" fmla="*/ 1618 w 4349"/>
                  <a:gd name="T59" fmla="*/ 53 h 2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9"/>
                  <a:gd name="T91" fmla="*/ 0 h 253"/>
                  <a:gd name="T92" fmla="*/ 4349 w 4349"/>
                  <a:gd name="T93" fmla="*/ 253 h 2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9" h="253">
                    <a:moveTo>
                      <a:pt x="0" y="117"/>
                    </a:moveTo>
                    <a:cubicBezTo>
                      <a:pt x="152" y="111"/>
                      <a:pt x="260" y="99"/>
                      <a:pt x="409" y="92"/>
                    </a:cubicBezTo>
                    <a:cubicBezTo>
                      <a:pt x="417" y="84"/>
                      <a:pt x="428" y="77"/>
                      <a:pt x="434" y="67"/>
                    </a:cubicBezTo>
                    <a:cubicBezTo>
                      <a:pt x="439" y="60"/>
                      <a:pt x="436" y="48"/>
                      <a:pt x="442" y="42"/>
                    </a:cubicBezTo>
                    <a:cubicBezTo>
                      <a:pt x="468" y="16"/>
                      <a:pt x="514" y="28"/>
                      <a:pt x="551" y="25"/>
                    </a:cubicBezTo>
                    <a:cubicBezTo>
                      <a:pt x="799" y="104"/>
                      <a:pt x="1110" y="80"/>
                      <a:pt x="1369" y="92"/>
                    </a:cubicBezTo>
                    <a:cubicBezTo>
                      <a:pt x="1385" y="100"/>
                      <a:pt x="1412" y="113"/>
                      <a:pt x="1427" y="125"/>
                    </a:cubicBezTo>
                    <a:cubicBezTo>
                      <a:pt x="1454" y="147"/>
                      <a:pt x="1446" y="152"/>
                      <a:pt x="1477" y="167"/>
                    </a:cubicBezTo>
                    <a:cubicBezTo>
                      <a:pt x="1499" y="178"/>
                      <a:pt x="1528" y="184"/>
                      <a:pt x="1552" y="192"/>
                    </a:cubicBezTo>
                    <a:cubicBezTo>
                      <a:pt x="1644" y="253"/>
                      <a:pt x="1582" y="226"/>
                      <a:pt x="1753" y="217"/>
                    </a:cubicBezTo>
                    <a:cubicBezTo>
                      <a:pt x="1778" y="209"/>
                      <a:pt x="1803" y="200"/>
                      <a:pt x="1828" y="192"/>
                    </a:cubicBezTo>
                    <a:cubicBezTo>
                      <a:pt x="1836" y="186"/>
                      <a:pt x="1844" y="180"/>
                      <a:pt x="1853" y="175"/>
                    </a:cubicBezTo>
                    <a:cubicBezTo>
                      <a:pt x="1861" y="171"/>
                      <a:pt x="1871" y="172"/>
                      <a:pt x="1878" y="167"/>
                    </a:cubicBezTo>
                    <a:cubicBezTo>
                      <a:pt x="1905" y="149"/>
                      <a:pt x="1913" y="113"/>
                      <a:pt x="1953" y="109"/>
                    </a:cubicBezTo>
                    <a:cubicBezTo>
                      <a:pt x="1986" y="106"/>
                      <a:pt x="2020" y="103"/>
                      <a:pt x="2053" y="100"/>
                    </a:cubicBezTo>
                    <a:cubicBezTo>
                      <a:pt x="2123" y="78"/>
                      <a:pt x="2086" y="86"/>
                      <a:pt x="2228" y="100"/>
                    </a:cubicBezTo>
                    <a:cubicBezTo>
                      <a:pt x="2260" y="103"/>
                      <a:pt x="2320" y="125"/>
                      <a:pt x="2320" y="125"/>
                    </a:cubicBezTo>
                    <a:cubicBezTo>
                      <a:pt x="2361" y="124"/>
                      <a:pt x="2883" y="114"/>
                      <a:pt x="2971" y="109"/>
                    </a:cubicBezTo>
                    <a:cubicBezTo>
                      <a:pt x="3003" y="107"/>
                      <a:pt x="2995" y="88"/>
                      <a:pt x="3030" y="83"/>
                    </a:cubicBezTo>
                    <a:cubicBezTo>
                      <a:pt x="3082" y="76"/>
                      <a:pt x="3135" y="78"/>
                      <a:pt x="3188" y="75"/>
                    </a:cubicBezTo>
                    <a:cubicBezTo>
                      <a:pt x="3202" y="24"/>
                      <a:pt x="3227" y="14"/>
                      <a:pt x="3272" y="0"/>
                    </a:cubicBezTo>
                    <a:cubicBezTo>
                      <a:pt x="3325" y="17"/>
                      <a:pt x="3337" y="28"/>
                      <a:pt x="3389" y="67"/>
                    </a:cubicBezTo>
                    <a:cubicBezTo>
                      <a:pt x="3392" y="69"/>
                      <a:pt x="3490" y="91"/>
                      <a:pt x="3497" y="92"/>
                    </a:cubicBezTo>
                    <a:cubicBezTo>
                      <a:pt x="3554" y="131"/>
                      <a:pt x="3609" y="120"/>
                      <a:pt x="3681" y="125"/>
                    </a:cubicBezTo>
                    <a:cubicBezTo>
                      <a:pt x="3737" y="163"/>
                      <a:pt x="3668" y="121"/>
                      <a:pt x="3764" y="150"/>
                    </a:cubicBezTo>
                    <a:cubicBezTo>
                      <a:pt x="3774" y="153"/>
                      <a:pt x="3780" y="163"/>
                      <a:pt x="3790" y="167"/>
                    </a:cubicBezTo>
                    <a:cubicBezTo>
                      <a:pt x="3803" y="172"/>
                      <a:pt x="3817" y="172"/>
                      <a:pt x="3831" y="175"/>
                    </a:cubicBezTo>
                    <a:cubicBezTo>
                      <a:pt x="3895" y="172"/>
                      <a:pt x="3959" y="171"/>
                      <a:pt x="4023" y="167"/>
                    </a:cubicBezTo>
                    <a:cubicBezTo>
                      <a:pt x="4062" y="164"/>
                      <a:pt x="4095" y="144"/>
                      <a:pt x="4132" y="142"/>
                    </a:cubicBezTo>
                    <a:cubicBezTo>
                      <a:pt x="4204" y="137"/>
                      <a:pt x="4349" y="134"/>
                      <a:pt x="4349" y="134"/>
                    </a:cubicBezTo>
                  </a:path>
                </a:pathLst>
              </a:custGeom>
              <a:noFill/>
              <a:ln w="349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sz="1350"/>
              </a:p>
            </p:txBody>
          </p:sp>
          <p:sp>
            <p:nvSpPr>
              <p:cNvPr id="23" name="Rectangle 32"/>
              <p:cNvSpPr>
                <a:spLocks noChangeArrowheads="1"/>
              </p:cNvSpPr>
              <p:nvPr/>
            </p:nvSpPr>
            <p:spPr bwMode="auto">
              <a:xfrm>
                <a:off x="3288" y="3216"/>
                <a:ext cx="109" cy="128"/>
              </a:xfrm>
              <a:prstGeom prst="rect">
                <a:avLst/>
              </a:prstGeom>
              <a:solidFill>
                <a:srgbClr val="FFFF00"/>
              </a:solidFill>
              <a:ln w="9525">
                <a:solidFill>
                  <a:schemeClr val="tx1"/>
                </a:solidFill>
                <a:miter lim="800000"/>
              </a:ln>
            </p:spPr>
            <p:txBody>
              <a:bodyPr wrap="none" anchor="ctr"/>
              <a:lstStyle/>
              <a:p>
                <a:pPr algn="ctr"/>
                <a:r>
                  <a:rPr lang="en-US" altLang="zh-CN" sz="750">
                    <a:solidFill>
                      <a:srgbClr val="0000FF"/>
                    </a:solidFill>
                  </a:rPr>
                  <a:t>1</a:t>
                </a:r>
                <a:endParaRPr lang="en-US" altLang="zh-CN" sz="750">
                  <a:solidFill>
                    <a:srgbClr val="0000FF"/>
                  </a:solidFill>
                </a:endParaRPr>
              </a:p>
            </p:txBody>
          </p:sp>
          <p:sp>
            <p:nvSpPr>
              <p:cNvPr id="24" name="Rectangle 33"/>
              <p:cNvSpPr>
                <a:spLocks noChangeArrowheads="1"/>
              </p:cNvSpPr>
              <p:nvPr/>
            </p:nvSpPr>
            <p:spPr bwMode="auto">
              <a:xfrm>
                <a:off x="3288" y="3398"/>
                <a:ext cx="109" cy="119"/>
              </a:xfrm>
              <a:prstGeom prst="rect">
                <a:avLst/>
              </a:prstGeom>
              <a:solidFill>
                <a:srgbClr val="FFFF00"/>
              </a:solidFill>
              <a:ln w="9525">
                <a:solidFill>
                  <a:schemeClr val="tx1"/>
                </a:solidFill>
                <a:miter lim="800000"/>
              </a:ln>
            </p:spPr>
            <p:txBody>
              <a:bodyPr wrap="none" anchor="ctr"/>
              <a:lstStyle/>
              <a:p>
                <a:pPr algn="ctr"/>
                <a:r>
                  <a:rPr lang="en-US" altLang="zh-CN" sz="750">
                    <a:solidFill>
                      <a:srgbClr val="0000FF"/>
                    </a:solidFill>
                  </a:rPr>
                  <a:t>2</a:t>
                </a:r>
                <a:endParaRPr lang="en-US" altLang="zh-CN" sz="750">
                  <a:solidFill>
                    <a:srgbClr val="0000FF"/>
                  </a:solidFill>
                </a:endParaRPr>
              </a:p>
            </p:txBody>
          </p:sp>
          <p:sp>
            <p:nvSpPr>
              <p:cNvPr id="25" name="Rectangle 34"/>
              <p:cNvSpPr>
                <a:spLocks noChangeArrowheads="1"/>
              </p:cNvSpPr>
              <p:nvPr/>
            </p:nvSpPr>
            <p:spPr bwMode="auto">
              <a:xfrm>
                <a:off x="3288" y="3581"/>
                <a:ext cx="109" cy="109"/>
              </a:xfrm>
              <a:prstGeom prst="rect">
                <a:avLst/>
              </a:prstGeom>
              <a:solidFill>
                <a:srgbClr val="FFFF00"/>
              </a:solidFill>
              <a:ln w="9525">
                <a:solidFill>
                  <a:schemeClr val="tx1"/>
                </a:solidFill>
                <a:miter lim="800000"/>
              </a:ln>
            </p:spPr>
            <p:txBody>
              <a:bodyPr wrap="none" anchor="ctr"/>
              <a:lstStyle/>
              <a:p>
                <a:pPr algn="ctr"/>
                <a:r>
                  <a:rPr lang="en-US" altLang="zh-CN" sz="750">
                    <a:solidFill>
                      <a:srgbClr val="0000FF"/>
                    </a:solidFill>
                  </a:rPr>
                  <a:t>3</a:t>
                </a:r>
                <a:endParaRPr lang="en-US" altLang="zh-CN" sz="750">
                  <a:solidFill>
                    <a:srgbClr val="0000FF"/>
                  </a:solidFill>
                </a:endParaRPr>
              </a:p>
            </p:txBody>
          </p:sp>
          <p:sp>
            <p:nvSpPr>
              <p:cNvPr id="26" name="Rectangle 35"/>
              <p:cNvSpPr>
                <a:spLocks noChangeArrowheads="1"/>
              </p:cNvSpPr>
              <p:nvPr/>
            </p:nvSpPr>
            <p:spPr bwMode="auto">
              <a:xfrm>
                <a:off x="3288" y="3763"/>
                <a:ext cx="109" cy="109"/>
              </a:xfrm>
              <a:prstGeom prst="rect">
                <a:avLst/>
              </a:prstGeom>
              <a:solidFill>
                <a:srgbClr val="FFFF00"/>
              </a:solidFill>
              <a:ln w="9525">
                <a:solidFill>
                  <a:schemeClr val="tx1"/>
                </a:solidFill>
                <a:miter lim="800000"/>
              </a:ln>
            </p:spPr>
            <p:txBody>
              <a:bodyPr wrap="none" anchor="ctr"/>
              <a:lstStyle/>
              <a:p>
                <a:pPr algn="ctr"/>
                <a:r>
                  <a:rPr lang="en-US" altLang="zh-CN" sz="750">
                    <a:solidFill>
                      <a:srgbClr val="0000FF"/>
                    </a:solidFill>
                  </a:rPr>
                  <a:t>4</a:t>
                </a:r>
                <a:endParaRPr lang="en-US" altLang="zh-CN" sz="750">
                  <a:solidFill>
                    <a:srgbClr val="0000FF"/>
                  </a:solidFill>
                </a:endParaRPr>
              </a:p>
            </p:txBody>
          </p:sp>
          <p:sp>
            <p:nvSpPr>
              <p:cNvPr id="27" name="Rectangle 36"/>
              <p:cNvSpPr>
                <a:spLocks noChangeArrowheads="1"/>
              </p:cNvSpPr>
              <p:nvPr/>
            </p:nvSpPr>
            <p:spPr bwMode="auto">
              <a:xfrm>
                <a:off x="3288" y="4018"/>
                <a:ext cx="109" cy="109"/>
              </a:xfrm>
              <a:prstGeom prst="rect">
                <a:avLst/>
              </a:prstGeom>
              <a:solidFill>
                <a:srgbClr val="FFFF00"/>
              </a:solidFill>
              <a:ln w="9525">
                <a:solidFill>
                  <a:schemeClr val="tx1"/>
                </a:solidFill>
                <a:miter lim="800000"/>
              </a:ln>
            </p:spPr>
            <p:txBody>
              <a:bodyPr wrap="none" anchor="ctr"/>
              <a:lstStyle/>
              <a:p>
                <a:pPr algn="ctr"/>
                <a:r>
                  <a:rPr lang="en-US" altLang="zh-CN" sz="750">
                    <a:solidFill>
                      <a:srgbClr val="0000FF"/>
                    </a:solidFill>
                  </a:rPr>
                  <a:t>n</a:t>
                </a:r>
                <a:endParaRPr lang="en-US" altLang="zh-CN" sz="750">
                  <a:solidFill>
                    <a:srgbClr val="0000FF"/>
                  </a:solidFill>
                </a:endParaRPr>
              </a:p>
            </p:txBody>
          </p:sp>
          <p:sp>
            <p:nvSpPr>
              <p:cNvPr id="28" name="Text Box 44"/>
              <p:cNvSpPr txBox="1">
                <a:spLocks noChangeArrowheads="1"/>
              </p:cNvSpPr>
              <p:nvPr/>
            </p:nvSpPr>
            <p:spPr bwMode="auto">
              <a:xfrm>
                <a:off x="3238" y="3890"/>
                <a:ext cx="242"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675" b="1"/>
                  <a:t>…</a:t>
                </a:r>
                <a:endParaRPr lang="en-US" altLang="zh-CN" sz="675" b="1"/>
              </a:p>
            </p:txBody>
          </p:sp>
        </p:grpSp>
        <p:sp>
          <p:nvSpPr>
            <p:cNvPr id="15" name="Line 47"/>
            <p:cNvSpPr>
              <a:spLocks noChangeShapeType="1"/>
            </p:cNvSpPr>
            <p:nvPr/>
          </p:nvSpPr>
          <p:spPr bwMode="auto">
            <a:xfrm flipH="1">
              <a:off x="3739552" y="5132718"/>
              <a:ext cx="1485900" cy="0"/>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sp>
          <p:nvSpPr>
            <p:cNvPr id="16" name="Text Box 48"/>
            <p:cNvSpPr txBox="1">
              <a:spLocks noChangeArrowheads="1"/>
            </p:cNvSpPr>
            <p:nvPr/>
          </p:nvSpPr>
          <p:spPr bwMode="auto">
            <a:xfrm>
              <a:off x="6139852" y="5543484"/>
              <a:ext cx="8771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sz="1350" dirty="0"/>
                <a:t>采集数据</a:t>
              </a:r>
              <a:endParaRPr lang="zh-CN" altLang="en-US" sz="1350" dirty="0"/>
            </a:p>
          </p:txBody>
        </p:sp>
        <p:sp>
          <p:nvSpPr>
            <p:cNvPr id="17" name="Line 49"/>
            <p:cNvSpPr>
              <a:spLocks noChangeShapeType="1"/>
            </p:cNvSpPr>
            <p:nvPr/>
          </p:nvSpPr>
          <p:spPr bwMode="auto">
            <a:xfrm flipV="1">
              <a:off x="2996602" y="3482917"/>
              <a:ext cx="0" cy="742950"/>
            </a:xfrm>
            <a:prstGeom prst="line">
              <a:avLst/>
            </a:prstGeom>
            <a:noFill/>
            <a:ln w="76200">
              <a:solidFill>
                <a:schemeClr val="tx1"/>
              </a:solidFill>
              <a:prstDash val="sysDot"/>
              <a:round/>
              <a:tailEnd type="triangle" w="med" len="med"/>
            </a:ln>
            <a:extLst>
              <a:ext uri="{909E8E84-426E-40DD-AFC4-6F175D3DCCD1}">
                <a14:hiddenFill xmlns:a14="http://schemas.microsoft.com/office/drawing/2010/main">
                  <a:noFill/>
                </a14:hiddenFill>
              </a:ext>
            </a:extLst>
          </p:spPr>
          <p:txBody>
            <a:bodyPr/>
            <a:lstStyle/>
            <a:p>
              <a:endParaRPr lang="zh-CN" altLang="en-US" sz="1350"/>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err="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fNIRS</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噪声</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5" name="文本框 4"/>
          <p:cNvSpPr txBox="1"/>
          <p:nvPr/>
        </p:nvSpPr>
        <p:spPr>
          <a:xfrm>
            <a:off x="245511" y="1772816"/>
            <a:ext cx="6112042" cy="4154984"/>
          </a:xfrm>
          <a:prstGeom prst="rect">
            <a:avLst/>
          </a:prstGeom>
          <a:noFill/>
        </p:spPr>
        <p:txBody>
          <a:bodyPr wrap="square">
            <a:spAutoFit/>
          </a:bodyPr>
          <a:lstStyle/>
          <a:p>
            <a:pPr marL="457200" indent="-457200">
              <a:buFont typeface="+mj-lt"/>
              <a:buAutoNum type="arabicPeriod"/>
            </a:pPr>
            <a:r>
              <a:rPr lang="zh-CN" altLang="en-US" sz="2400" dirty="0">
                <a:latin typeface="宋体" panose="02010600030101010101" pitchFamily="2" charset="-122"/>
                <a:ea typeface="宋体" panose="02010600030101010101" pitchFamily="2" charset="-122"/>
                <a:sym typeface="+mn-ea"/>
              </a:rPr>
              <a:t>机器噪声，频率比较高，在信号上表现为高频的毛刺。机器噪声（高频热噪声）、低频信号漂移（元器件受热）慢漂移</a:t>
            </a:r>
            <a:endParaRPr lang="en-US" altLang="zh-CN" sz="2400" dirty="0">
              <a:latin typeface="宋体" panose="02010600030101010101" pitchFamily="2" charset="-122"/>
              <a:ea typeface="宋体" panose="02010600030101010101" pitchFamily="2" charset="-122"/>
            </a:endParaRPr>
          </a:p>
          <a:p>
            <a:pPr marL="457200" indent="-457200">
              <a:buFont typeface="+mj-lt"/>
              <a:buAutoNum type="arabicPeriod"/>
            </a:pPr>
            <a:r>
              <a:rPr lang="zh-CN" altLang="en-US" sz="2400" dirty="0">
                <a:latin typeface="宋体" panose="02010600030101010101" pitchFamily="2" charset="-122"/>
                <a:ea typeface="宋体" panose="02010600030101010101" pitchFamily="2" charset="-122"/>
                <a:sym typeface="+mn-ea"/>
              </a:rPr>
              <a:t>实验和实验操作素引起的；比如说，被试身体运动，尤其是头部的运动导致光极和头皮发生了移动，在信号上表现为大的跳变。</a:t>
            </a:r>
            <a:endParaRPr lang="en-US" altLang="zh-CN" sz="2400" dirty="0">
              <a:latin typeface="宋体" panose="02010600030101010101" pitchFamily="2" charset="-122"/>
              <a:ea typeface="宋体" panose="02010600030101010101" pitchFamily="2" charset="-122"/>
              <a:sym typeface="+mn-ea"/>
            </a:endParaRPr>
          </a:p>
          <a:p>
            <a:pPr marL="457200" indent="-457200">
              <a:buFont typeface="+mj-lt"/>
              <a:buAutoNum type="arabicPeriod"/>
            </a:pPr>
            <a:r>
              <a:rPr lang="zh-CN" altLang="en-US" sz="2400" dirty="0">
                <a:latin typeface="宋体" panose="02010600030101010101" pitchFamily="2" charset="-122"/>
                <a:ea typeface="宋体" panose="02010600030101010101" pitchFamily="2" charset="-122"/>
                <a:sym typeface="+mn-ea"/>
              </a:rPr>
              <a:t>生理噪声。包括心跳、呼吸等。生理噪声（心跳</a:t>
            </a:r>
            <a:r>
              <a:rPr lang="en-US" altLang="zh-CN" sz="2400" dirty="0">
                <a:latin typeface="宋体" panose="02010600030101010101" pitchFamily="2" charset="-122"/>
                <a:ea typeface="宋体" panose="02010600030101010101" pitchFamily="2" charset="-122"/>
                <a:sym typeface="+mn-ea"/>
              </a:rPr>
              <a:t>1hz\</a:t>
            </a:r>
            <a:r>
              <a:rPr lang="zh-CN" altLang="en-US" sz="2400" dirty="0">
                <a:latin typeface="宋体" panose="02010600030101010101" pitchFamily="2" charset="-122"/>
                <a:ea typeface="宋体" panose="02010600030101010101" pitchFamily="2" charset="-122"/>
                <a:sym typeface="+mn-ea"/>
              </a:rPr>
              <a:t>呼吸</a:t>
            </a:r>
            <a:r>
              <a:rPr lang="en-US" altLang="zh-CN" sz="2400" dirty="0">
                <a:latin typeface="宋体" panose="02010600030101010101" pitchFamily="2" charset="-122"/>
                <a:ea typeface="宋体" panose="02010600030101010101" pitchFamily="2" charset="-122"/>
                <a:sym typeface="+mn-ea"/>
              </a:rPr>
              <a:t>0.3-0.5hz\</a:t>
            </a:r>
            <a:r>
              <a:rPr lang="zh-CN" altLang="en-US" sz="2400" dirty="0">
                <a:latin typeface="宋体" panose="02010600030101010101" pitchFamily="2" charset="-122"/>
                <a:ea typeface="宋体" panose="02010600030101010101" pitchFamily="2" charset="-122"/>
                <a:sym typeface="+mn-ea"/>
              </a:rPr>
              <a:t>血流大约</a:t>
            </a:r>
            <a:r>
              <a:rPr lang="en-US" altLang="zh-CN" sz="2400" dirty="0">
                <a:latin typeface="宋体" panose="02010600030101010101" pitchFamily="2" charset="-122"/>
                <a:ea typeface="宋体" panose="02010600030101010101" pitchFamily="2" charset="-122"/>
                <a:sym typeface="+mn-ea"/>
              </a:rPr>
              <a:t>0.1hz</a:t>
            </a:r>
            <a:r>
              <a:rPr lang="zh-CN" altLang="en-US" sz="2400" dirty="0">
                <a:latin typeface="宋体" panose="02010600030101010101" pitchFamily="2" charset="-122"/>
                <a:ea typeface="宋体" panose="02010600030101010101" pitchFamily="2" charset="-122"/>
                <a:sym typeface="+mn-ea"/>
              </a:rPr>
              <a:t>）。</a:t>
            </a:r>
            <a:endParaRPr lang="en-US" altLang="zh-CN" sz="2400" dirty="0">
              <a:latin typeface="宋体" panose="02010600030101010101" pitchFamily="2" charset="-122"/>
              <a:ea typeface="宋体" panose="02010600030101010101" pitchFamily="2" charset="-122"/>
              <a:sym typeface="+mn-ea"/>
            </a:endParaRPr>
          </a:p>
        </p:txBody>
      </p:sp>
      <p:pic>
        <p:nvPicPr>
          <p:cNvPr id="6" name="Picture 1" descr="C:\Users\Echo\AppData\Roaming\Tencent\Users\469543873\QQ\WinTemp\RichOle\)(FY3PAED(89LEJT7Q$S6PH.jpg"/>
          <p:cNvPicPr>
            <a:picLocks noChangeAspect="1" noChangeArrowheads="1"/>
          </p:cNvPicPr>
          <p:nvPr/>
        </p:nvPicPr>
        <p:blipFill rotWithShape="1">
          <a:blip r:embed="rId2" cstate="print"/>
          <a:srcRect l="577"/>
          <a:stretch>
            <a:fillRect/>
          </a:stretch>
        </p:blipFill>
        <p:spPr bwMode="auto">
          <a:xfrm>
            <a:off x="6816080" y="3450372"/>
            <a:ext cx="4510764" cy="3092205"/>
          </a:xfrm>
          <a:prstGeom prst="rect">
            <a:avLst/>
          </a:prstGeom>
          <a:noFill/>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64" r="12598" b="52180"/>
          <a:stretch>
            <a:fillRect/>
          </a:stretch>
        </p:blipFill>
        <p:spPr bwMode="auto">
          <a:xfrm>
            <a:off x="6472461" y="1113093"/>
            <a:ext cx="5474028" cy="22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err="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fNIRS</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噪声避免</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3" name="文本框 2"/>
          <p:cNvSpPr txBox="1"/>
          <p:nvPr/>
        </p:nvSpPr>
        <p:spPr>
          <a:xfrm>
            <a:off x="1178900" y="1905506"/>
            <a:ext cx="7813053" cy="3046988"/>
          </a:xfrm>
          <a:prstGeom prst="rect">
            <a:avLst/>
          </a:prstGeom>
          <a:noFill/>
        </p:spPr>
        <p:txBody>
          <a:bodyPr wrap="square">
            <a:spAutoFit/>
          </a:bodyPr>
          <a:lstStyle/>
          <a:p>
            <a:r>
              <a:rPr lang="zh-CN" altLang="en-US" sz="2400" dirty="0">
                <a:latin typeface="宋体" panose="02010600030101010101" pitchFamily="2" charset="-122"/>
                <a:ea typeface="宋体" panose="02010600030101010101" pitchFamily="2" charset="-122"/>
              </a:rPr>
              <a:t>光极帽要尽可能的</a:t>
            </a:r>
            <a:r>
              <a:rPr lang="zh-CN" altLang="en-US" sz="2400" b="1" dirty="0">
                <a:solidFill>
                  <a:srgbClr val="FF0000"/>
                </a:solidFill>
                <a:latin typeface="宋体" panose="02010600030101010101" pitchFamily="2" charset="-122"/>
                <a:ea typeface="宋体" panose="02010600030101010101" pitchFamily="2" charset="-122"/>
              </a:rPr>
              <a:t>贴合</a:t>
            </a:r>
            <a:r>
              <a:rPr lang="zh-CN" altLang="en-US" sz="2400" dirty="0">
                <a:latin typeface="宋体" panose="02010600030101010101" pitchFamily="2" charset="-122"/>
                <a:ea typeface="宋体" panose="02010600030101010101" pitchFamily="2" charset="-122"/>
              </a:rPr>
              <a:t>被试</a:t>
            </a:r>
            <a:r>
              <a:rPr lang="zh-CN" altLang="en-US" sz="2400" b="1" dirty="0">
                <a:solidFill>
                  <a:srgbClr val="FF0000"/>
                </a:solidFill>
                <a:latin typeface="宋体" panose="02010600030101010101" pitchFamily="2" charset="-122"/>
                <a:ea typeface="宋体" panose="02010600030101010101" pitchFamily="2" charset="-122"/>
              </a:rPr>
              <a:t>头型</a:t>
            </a:r>
            <a:r>
              <a:rPr lang="zh-CN" altLang="en-US" sz="2400" dirty="0">
                <a:latin typeface="宋体" panose="02010600030101010101" pitchFamily="2" charset="-122"/>
                <a:ea typeface="宋体" panose="02010600030101010101" pitchFamily="2" charset="-122"/>
              </a:rPr>
              <a:t>（以便光极能紧密贴合头皮，并防止</a:t>
            </a:r>
            <a:r>
              <a:rPr lang="en-US" altLang="zh-CN" sz="2400" dirty="0">
                <a:latin typeface="宋体" panose="02010600030101010101" pitchFamily="2" charset="-122"/>
                <a:ea typeface="宋体" panose="02010600030101010101" pitchFamily="2" charset="-122"/>
              </a:rPr>
              <a:t>Probe</a:t>
            </a:r>
            <a:r>
              <a:rPr lang="zh-CN" altLang="en-US" sz="2400" dirty="0">
                <a:latin typeface="宋体" panose="02010600030101010101" pitchFamily="2" charset="-122"/>
                <a:ea typeface="宋体" panose="02010600030101010101" pitchFamily="2" charset="-122"/>
              </a:rPr>
              <a:t>位置滑移）。</a:t>
            </a:r>
            <a:endParaRPr lang="zh-CN" altLang="en-US" sz="2400" dirty="0">
              <a:latin typeface="宋体" panose="02010600030101010101" pitchFamily="2" charset="-122"/>
              <a:ea typeface="宋体" panose="02010600030101010101" pitchFamily="2" charset="-122"/>
            </a:endParaRPr>
          </a:p>
          <a:p>
            <a:endParaRPr lang="zh-CN" altLang="en-US"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小心拨开被试头发，使光极头尽可能的</a:t>
            </a:r>
            <a:r>
              <a:rPr lang="zh-CN" altLang="en-US" sz="2400" b="1" dirty="0">
                <a:solidFill>
                  <a:srgbClr val="FF0000"/>
                </a:solidFill>
                <a:latin typeface="宋体" panose="02010600030101010101" pitchFamily="2" charset="-122"/>
                <a:ea typeface="宋体" panose="02010600030101010101" pitchFamily="2" charset="-122"/>
              </a:rPr>
              <a:t>贴紧头皮</a:t>
            </a:r>
            <a:r>
              <a:rPr lang="zh-CN" altLang="en-US" sz="2400" dirty="0">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a:p>
            <a:endParaRPr lang="zh-CN" altLang="en-US"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告诉被试实验过程中</a:t>
            </a:r>
            <a:r>
              <a:rPr lang="zh-CN" altLang="en-US" sz="2400" b="1" dirty="0">
                <a:solidFill>
                  <a:srgbClr val="FF0000"/>
                </a:solidFill>
                <a:latin typeface="宋体" panose="02010600030101010101" pitchFamily="2" charset="-122"/>
                <a:ea typeface="宋体" panose="02010600030101010101" pitchFamily="2" charset="-122"/>
              </a:rPr>
              <a:t>不要触碰</a:t>
            </a:r>
            <a:r>
              <a:rPr lang="en-US" altLang="zh-CN" sz="2400" dirty="0">
                <a:latin typeface="宋体" panose="02010600030101010101" pitchFamily="2" charset="-122"/>
                <a:ea typeface="宋体" panose="02010600030101010101" pitchFamily="2" charset="-122"/>
              </a:rPr>
              <a:t>Probe</a:t>
            </a:r>
            <a:r>
              <a:rPr lang="zh-CN" altLang="en-US" sz="2400" dirty="0">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a:p>
            <a:pPr lvl="1">
              <a:buFont typeface="Wingdings" panose="05000000000000000000" pitchFamily="2" charset="2"/>
              <a:buChar char="Ø"/>
            </a:pPr>
            <a:r>
              <a:rPr lang="zh-CN" altLang="en-US" sz="2400" dirty="0">
                <a:latin typeface="宋体" panose="02010600030101010101" pitchFamily="2" charset="-122"/>
                <a:ea typeface="宋体" panose="02010600030101010101" pitchFamily="2" charset="-122"/>
              </a:rPr>
              <a:t>尽量不要做与实验无关的动作，</a:t>
            </a:r>
            <a:endParaRPr lang="zh-CN" altLang="en-US" sz="2400" dirty="0">
              <a:latin typeface="宋体" panose="02010600030101010101" pitchFamily="2" charset="-122"/>
              <a:ea typeface="宋体" panose="02010600030101010101" pitchFamily="2" charset="-122"/>
            </a:endParaRPr>
          </a:p>
          <a:p>
            <a:pPr lvl="1">
              <a:buFont typeface="Wingdings" panose="05000000000000000000" pitchFamily="2" charset="2"/>
              <a:buChar char="Ø"/>
            </a:pPr>
            <a:r>
              <a:rPr lang="zh-CN" altLang="en-US" sz="2400" dirty="0">
                <a:latin typeface="宋体" panose="02010600030101010101" pitchFamily="2" charset="-122"/>
                <a:ea typeface="宋体" panose="02010600030101010101" pitchFamily="2" charset="-122"/>
              </a:rPr>
              <a:t>以降低运动噪声。</a:t>
            </a:r>
            <a:endParaRPr lang="zh-CN" altLang="en-US" sz="2400" dirty="0">
              <a:latin typeface="宋体" panose="02010600030101010101" pitchFamily="2" charset="-122"/>
              <a:ea typeface="宋体" panose="02010600030101010101" pitchFamily="2" charset="-122"/>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247" y="1772816"/>
            <a:ext cx="2752055" cy="205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dglcioit.com/uploads/131213/140224/3-140224095040W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4252616"/>
            <a:ext cx="5373085" cy="243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02</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err="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fNIRS</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噪声矫正</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2" name="Picture 7"/>
          <p:cNvPicPr>
            <a:picLocks noChangeAspect="1" noChangeArrowheads="1"/>
          </p:cNvPicPr>
          <p:nvPr/>
        </p:nvPicPr>
        <p:blipFill>
          <a:blip r:embed="rId2">
            <a:lum bright="-6000" contrast="10000"/>
            <a:extLst>
              <a:ext uri="{28A0092B-C50C-407E-A947-70E740481C1C}">
                <a14:useLocalDpi xmlns:a14="http://schemas.microsoft.com/office/drawing/2010/main" val="0"/>
              </a:ext>
            </a:extLst>
          </a:blip>
          <a:srcRect/>
          <a:stretch>
            <a:fillRect/>
          </a:stretch>
        </p:blipFill>
        <p:spPr bwMode="auto">
          <a:xfrm>
            <a:off x="5462428" y="2117130"/>
            <a:ext cx="6119972" cy="316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11"/>
          <p:cNvSpPr txBox="1"/>
          <p:nvPr/>
        </p:nvSpPr>
        <p:spPr>
          <a:xfrm>
            <a:off x="609600" y="2600387"/>
            <a:ext cx="10515600" cy="2196220"/>
          </a:xfrm>
          <a:prstGeom prst="rect">
            <a:avLst/>
          </a:prstGeom>
        </p:spPr>
        <p:txBody>
          <a:bodyPr>
            <a:norm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2pPr>
            <a:lvl3pPr marL="1233805" indent="-319405"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latin typeface="宋体" panose="02010600030101010101" pitchFamily="2" charset="-122"/>
                <a:ea typeface="宋体" panose="02010600030101010101" pitchFamily="2" charset="-122"/>
              </a:rPr>
              <a:t>常规方法</a:t>
            </a:r>
            <a:endParaRPr lang="zh-CN" altLang="en-US" sz="2400" dirty="0">
              <a:latin typeface="宋体" panose="02010600030101010101" pitchFamily="2" charset="-122"/>
              <a:ea typeface="宋体" panose="02010600030101010101" pitchFamily="2" charset="-122"/>
            </a:endParaRPr>
          </a:p>
          <a:p>
            <a:pPr lvl="1">
              <a:buFont typeface="Wingdings" panose="05000000000000000000" pitchFamily="2" charset="2"/>
              <a:buChar char="Ø"/>
            </a:pPr>
            <a:r>
              <a:rPr lang="zh-CN" altLang="en-US" sz="2400" dirty="0">
                <a:latin typeface="宋体" panose="02010600030101010101" pitchFamily="2" charset="-122"/>
                <a:ea typeface="宋体" panose="02010600030101010101" pitchFamily="2" charset="-122"/>
              </a:rPr>
              <a:t>去头动</a:t>
            </a:r>
            <a:endParaRPr lang="zh-CN" altLang="en-US" sz="2400" dirty="0">
              <a:latin typeface="宋体" panose="02010600030101010101" pitchFamily="2" charset="-122"/>
              <a:ea typeface="宋体" panose="02010600030101010101" pitchFamily="2" charset="-122"/>
            </a:endParaRPr>
          </a:p>
          <a:p>
            <a:pPr lvl="1">
              <a:buFont typeface="Wingdings" panose="05000000000000000000" pitchFamily="2" charset="2"/>
              <a:buChar char="Ø"/>
            </a:pPr>
            <a:r>
              <a:rPr lang="zh-CN" altLang="en-US" sz="2400" dirty="0">
                <a:latin typeface="宋体" panose="02010600030101010101" pitchFamily="2" charset="-122"/>
                <a:ea typeface="宋体" panose="02010600030101010101" pitchFamily="2" charset="-122"/>
              </a:rPr>
              <a:t>带通滤波（</a:t>
            </a:r>
            <a:r>
              <a:rPr lang="en-US" altLang="zh-CN" sz="2400" dirty="0">
                <a:latin typeface="宋体" panose="02010600030101010101" pitchFamily="2" charset="-122"/>
                <a:ea typeface="宋体" panose="02010600030101010101" pitchFamily="2" charset="-122"/>
              </a:rPr>
              <a:t>0.01 – 0.1Hz</a:t>
            </a:r>
            <a:r>
              <a:rPr lang="zh-CN" altLang="en-US" sz="2400" dirty="0">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1970362" y="2850994"/>
            <a:ext cx="1368152" cy="119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7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03</a:t>
            </a:r>
            <a:endParaRPr lang="zh-CN" altLang="zh-CN" sz="8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3338513" y="2921168"/>
            <a:ext cx="8853487"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5400" b="1" dirty="0" err="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Cortivision</a:t>
            </a:r>
            <a:r>
              <a:rPr lang="zh-CN" altLang="en-US"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便携近红外设备组成</a:t>
            </a:r>
            <a:endParaRPr lang="zh-CN" altLang="en-US" sz="54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stretch>
            <a:fillRect/>
          </a:stretch>
        </p:blipFill>
        <p:spPr>
          <a:xfrm>
            <a:off x="55471" y="1843467"/>
            <a:ext cx="6852091" cy="4421230"/>
          </a:xfrm>
          <a:prstGeom prst="rect">
            <a:avLst/>
          </a:prstGeom>
        </p:spPr>
      </p:pic>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03</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发射器与探测器 （</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Emitter and Detector</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2"/>
          <a:stretch>
            <a:fillRect/>
          </a:stretch>
        </p:blipFill>
        <p:spPr>
          <a:xfrm>
            <a:off x="10032365" y="217170"/>
            <a:ext cx="1598930" cy="654050"/>
          </a:xfrm>
          <a:prstGeom prst="rect">
            <a:avLst/>
          </a:prstGeom>
        </p:spPr>
      </p:pic>
      <p:sp>
        <p:nvSpPr>
          <p:cNvPr id="2" name="Freeform 107"/>
          <p:cNvSpPr>
            <a:spLocks noEditPoints="1"/>
          </p:cNvSpPr>
          <p:nvPr/>
        </p:nvSpPr>
        <p:spPr bwMode="auto">
          <a:xfrm>
            <a:off x="6341545" y="5772832"/>
            <a:ext cx="393679" cy="399262"/>
          </a:xfrm>
          <a:custGeom>
            <a:avLst/>
            <a:gdLst/>
            <a:ahLst/>
            <a:cxnLst>
              <a:cxn ang="0">
                <a:pos x="64" y="14"/>
              </a:cxn>
              <a:cxn ang="0">
                <a:pos x="12" y="65"/>
              </a:cxn>
              <a:cxn ang="0">
                <a:pos x="10" y="66"/>
              </a:cxn>
              <a:cxn ang="0">
                <a:pos x="8" y="65"/>
              </a:cxn>
              <a:cxn ang="0">
                <a:pos x="0" y="57"/>
              </a:cxn>
              <a:cxn ang="0">
                <a:pos x="0" y="56"/>
              </a:cxn>
              <a:cxn ang="0">
                <a:pos x="0" y="54"/>
              </a:cxn>
              <a:cxn ang="0">
                <a:pos x="52" y="2"/>
              </a:cxn>
              <a:cxn ang="0">
                <a:pos x="54" y="1"/>
              </a:cxn>
              <a:cxn ang="0">
                <a:pos x="56" y="2"/>
              </a:cxn>
              <a:cxn ang="0">
                <a:pos x="64" y="10"/>
              </a:cxn>
              <a:cxn ang="0">
                <a:pos x="64" y="12"/>
              </a:cxn>
              <a:cxn ang="0">
                <a:pos x="64" y="14"/>
              </a:cxn>
              <a:cxn ang="0">
                <a:pos x="14" y="5"/>
              </a:cxn>
              <a:cxn ang="0">
                <a:pos x="10" y="7"/>
              </a:cxn>
              <a:cxn ang="0">
                <a:pos x="9" y="11"/>
              </a:cxn>
              <a:cxn ang="0">
                <a:pos x="8" y="7"/>
              </a:cxn>
              <a:cxn ang="0">
                <a:pos x="4" y="5"/>
              </a:cxn>
              <a:cxn ang="0">
                <a:pos x="8" y="4"/>
              </a:cxn>
              <a:cxn ang="0">
                <a:pos x="9" y="0"/>
              </a:cxn>
              <a:cxn ang="0">
                <a:pos x="10" y="4"/>
              </a:cxn>
              <a:cxn ang="0">
                <a:pos x="14" y="5"/>
              </a:cxn>
              <a:cxn ang="0">
                <a:pos x="32" y="13"/>
              </a:cxn>
              <a:cxn ang="0">
                <a:pos x="24" y="16"/>
              </a:cxn>
              <a:cxn ang="0">
                <a:pos x="22" y="23"/>
              </a:cxn>
              <a:cxn ang="0">
                <a:pos x="19" y="16"/>
              </a:cxn>
              <a:cxn ang="0">
                <a:pos x="11" y="13"/>
              </a:cxn>
              <a:cxn ang="0">
                <a:pos x="19" y="11"/>
              </a:cxn>
              <a:cxn ang="0">
                <a:pos x="22" y="3"/>
              </a:cxn>
              <a:cxn ang="0">
                <a:pos x="24" y="11"/>
              </a:cxn>
              <a:cxn ang="0">
                <a:pos x="32" y="13"/>
              </a:cxn>
              <a:cxn ang="0">
                <a:pos x="40" y="5"/>
              </a:cxn>
              <a:cxn ang="0">
                <a:pos x="36" y="7"/>
              </a:cxn>
              <a:cxn ang="0">
                <a:pos x="34" y="11"/>
              </a:cxn>
              <a:cxn ang="0">
                <a:pos x="33" y="7"/>
              </a:cxn>
              <a:cxn ang="0">
                <a:pos x="29" y="5"/>
              </a:cxn>
              <a:cxn ang="0">
                <a:pos x="33" y="4"/>
              </a:cxn>
              <a:cxn ang="0">
                <a:pos x="34" y="0"/>
              </a:cxn>
              <a:cxn ang="0">
                <a:pos x="36" y="4"/>
              </a:cxn>
              <a:cxn ang="0">
                <a:pos x="40" y="5"/>
              </a:cxn>
              <a:cxn ang="0">
                <a:pos x="58" y="12"/>
              </a:cxn>
              <a:cxn ang="0">
                <a:pos x="54" y="8"/>
              </a:cxn>
              <a:cxn ang="0">
                <a:pos x="42" y="19"/>
              </a:cxn>
              <a:cxn ang="0">
                <a:pos x="46" y="24"/>
              </a:cxn>
              <a:cxn ang="0">
                <a:pos x="58" y="12"/>
              </a:cxn>
              <a:cxn ang="0">
                <a:pos x="65" y="31"/>
              </a:cxn>
              <a:cxn ang="0">
                <a:pos x="61" y="32"/>
              </a:cxn>
              <a:cxn ang="0">
                <a:pos x="60" y="36"/>
              </a:cxn>
              <a:cxn ang="0">
                <a:pos x="59" y="32"/>
              </a:cxn>
              <a:cxn ang="0">
                <a:pos x="55" y="31"/>
              </a:cxn>
              <a:cxn ang="0">
                <a:pos x="59" y="30"/>
              </a:cxn>
              <a:cxn ang="0">
                <a:pos x="60" y="26"/>
              </a:cxn>
              <a:cxn ang="0">
                <a:pos x="61" y="30"/>
              </a:cxn>
              <a:cxn ang="0">
                <a:pos x="65" y="31"/>
              </a:cxn>
            </a:cxnLst>
            <a:rect l="0" t="0" r="r" b="b"/>
            <a:pathLst>
              <a:path w="65" h="66">
                <a:moveTo>
                  <a:pt x="64" y="14"/>
                </a:moveTo>
                <a:cubicBezTo>
                  <a:pt x="12" y="65"/>
                  <a:pt x="12" y="65"/>
                  <a:pt x="12" y="65"/>
                </a:cubicBezTo>
                <a:cubicBezTo>
                  <a:pt x="11" y="66"/>
                  <a:pt x="11" y="66"/>
                  <a:pt x="10" y="66"/>
                </a:cubicBezTo>
                <a:cubicBezTo>
                  <a:pt x="9" y="66"/>
                  <a:pt x="9" y="66"/>
                  <a:pt x="8" y="65"/>
                </a:cubicBezTo>
                <a:cubicBezTo>
                  <a:pt x="0" y="57"/>
                  <a:pt x="0" y="57"/>
                  <a:pt x="0" y="57"/>
                </a:cubicBezTo>
                <a:cubicBezTo>
                  <a:pt x="0" y="57"/>
                  <a:pt x="0" y="56"/>
                  <a:pt x="0" y="56"/>
                </a:cubicBezTo>
                <a:cubicBezTo>
                  <a:pt x="0" y="55"/>
                  <a:pt x="0" y="54"/>
                  <a:pt x="0" y="54"/>
                </a:cubicBezTo>
                <a:cubicBezTo>
                  <a:pt x="52" y="2"/>
                  <a:pt x="52" y="2"/>
                  <a:pt x="52" y="2"/>
                </a:cubicBezTo>
                <a:cubicBezTo>
                  <a:pt x="52" y="2"/>
                  <a:pt x="53" y="1"/>
                  <a:pt x="54" y="1"/>
                </a:cubicBezTo>
                <a:cubicBezTo>
                  <a:pt x="54" y="1"/>
                  <a:pt x="55" y="2"/>
                  <a:pt x="56" y="2"/>
                </a:cubicBezTo>
                <a:cubicBezTo>
                  <a:pt x="64" y="10"/>
                  <a:pt x="64" y="10"/>
                  <a:pt x="64" y="10"/>
                </a:cubicBezTo>
                <a:cubicBezTo>
                  <a:pt x="64" y="11"/>
                  <a:pt x="64" y="11"/>
                  <a:pt x="64" y="12"/>
                </a:cubicBezTo>
                <a:cubicBezTo>
                  <a:pt x="64" y="13"/>
                  <a:pt x="64" y="13"/>
                  <a:pt x="64" y="14"/>
                </a:cubicBezTo>
                <a:close/>
                <a:moveTo>
                  <a:pt x="14" y="5"/>
                </a:moveTo>
                <a:cubicBezTo>
                  <a:pt x="10" y="7"/>
                  <a:pt x="10" y="7"/>
                  <a:pt x="10" y="7"/>
                </a:cubicBezTo>
                <a:cubicBezTo>
                  <a:pt x="9" y="11"/>
                  <a:pt x="9" y="11"/>
                  <a:pt x="9" y="11"/>
                </a:cubicBezTo>
                <a:cubicBezTo>
                  <a:pt x="8" y="7"/>
                  <a:pt x="8" y="7"/>
                  <a:pt x="8" y="7"/>
                </a:cubicBezTo>
                <a:cubicBezTo>
                  <a:pt x="4" y="5"/>
                  <a:pt x="4" y="5"/>
                  <a:pt x="4" y="5"/>
                </a:cubicBezTo>
                <a:cubicBezTo>
                  <a:pt x="8" y="4"/>
                  <a:pt x="8" y="4"/>
                  <a:pt x="8" y="4"/>
                </a:cubicBezTo>
                <a:cubicBezTo>
                  <a:pt x="9" y="0"/>
                  <a:pt x="9" y="0"/>
                  <a:pt x="9" y="0"/>
                </a:cubicBezTo>
                <a:cubicBezTo>
                  <a:pt x="10" y="4"/>
                  <a:pt x="10" y="4"/>
                  <a:pt x="10" y="4"/>
                </a:cubicBezTo>
                <a:lnTo>
                  <a:pt x="14" y="5"/>
                </a:lnTo>
                <a:close/>
                <a:moveTo>
                  <a:pt x="32" y="13"/>
                </a:moveTo>
                <a:cubicBezTo>
                  <a:pt x="24" y="16"/>
                  <a:pt x="24" y="16"/>
                  <a:pt x="24" y="16"/>
                </a:cubicBezTo>
                <a:cubicBezTo>
                  <a:pt x="22" y="23"/>
                  <a:pt x="22" y="23"/>
                  <a:pt x="22" y="23"/>
                </a:cubicBezTo>
                <a:cubicBezTo>
                  <a:pt x="19" y="16"/>
                  <a:pt x="19" y="16"/>
                  <a:pt x="19" y="16"/>
                </a:cubicBezTo>
                <a:cubicBezTo>
                  <a:pt x="11" y="13"/>
                  <a:pt x="11" y="13"/>
                  <a:pt x="11" y="13"/>
                </a:cubicBezTo>
                <a:cubicBezTo>
                  <a:pt x="19" y="11"/>
                  <a:pt x="19" y="11"/>
                  <a:pt x="19" y="11"/>
                </a:cubicBezTo>
                <a:cubicBezTo>
                  <a:pt x="22" y="3"/>
                  <a:pt x="22" y="3"/>
                  <a:pt x="22" y="3"/>
                </a:cubicBezTo>
                <a:cubicBezTo>
                  <a:pt x="24" y="11"/>
                  <a:pt x="24" y="11"/>
                  <a:pt x="24" y="11"/>
                </a:cubicBezTo>
                <a:lnTo>
                  <a:pt x="32" y="13"/>
                </a:lnTo>
                <a:close/>
                <a:moveTo>
                  <a:pt x="40" y="5"/>
                </a:moveTo>
                <a:cubicBezTo>
                  <a:pt x="36" y="7"/>
                  <a:pt x="36" y="7"/>
                  <a:pt x="36" y="7"/>
                </a:cubicBezTo>
                <a:cubicBezTo>
                  <a:pt x="34" y="11"/>
                  <a:pt x="34" y="11"/>
                  <a:pt x="34" y="11"/>
                </a:cubicBezTo>
                <a:cubicBezTo>
                  <a:pt x="33" y="7"/>
                  <a:pt x="33" y="7"/>
                  <a:pt x="33" y="7"/>
                </a:cubicBezTo>
                <a:cubicBezTo>
                  <a:pt x="29" y="5"/>
                  <a:pt x="29" y="5"/>
                  <a:pt x="29" y="5"/>
                </a:cubicBezTo>
                <a:cubicBezTo>
                  <a:pt x="33" y="4"/>
                  <a:pt x="33" y="4"/>
                  <a:pt x="33" y="4"/>
                </a:cubicBezTo>
                <a:cubicBezTo>
                  <a:pt x="34" y="0"/>
                  <a:pt x="34" y="0"/>
                  <a:pt x="34" y="0"/>
                </a:cubicBezTo>
                <a:cubicBezTo>
                  <a:pt x="36" y="4"/>
                  <a:pt x="36" y="4"/>
                  <a:pt x="36" y="4"/>
                </a:cubicBezTo>
                <a:lnTo>
                  <a:pt x="40" y="5"/>
                </a:lnTo>
                <a:close/>
                <a:moveTo>
                  <a:pt x="58" y="12"/>
                </a:moveTo>
                <a:cubicBezTo>
                  <a:pt x="54" y="8"/>
                  <a:pt x="54" y="8"/>
                  <a:pt x="54" y="8"/>
                </a:cubicBezTo>
                <a:cubicBezTo>
                  <a:pt x="42" y="19"/>
                  <a:pt x="42" y="19"/>
                  <a:pt x="42" y="19"/>
                </a:cubicBezTo>
                <a:cubicBezTo>
                  <a:pt x="46" y="24"/>
                  <a:pt x="46" y="24"/>
                  <a:pt x="46" y="24"/>
                </a:cubicBezTo>
                <a:lnTo>
                  <a:pt x="58" y="12"/>
                </a:lnTo>
                <a:close/>
                <a:moveTo>
                  <a:pt x="65" y="31"/>
                </a:moveTo>
                <a:cubicBezTo>
                  <a:pt x="61" y="32"/>
                  <a:pt x="61" y="32"/>
                  <a:pt x="61" y="32"/>
                </a:cubicBezTo>
                <a:cubicBezTo>
                  <a:pt x="60" y="36"/>
                  <a:pt x="60" y="36"/>
                  <a:pt x="60" y="36"/>
                </a:cubicBezTo>
                <a:cubicBezTo>
                  <a:pt x="59" y="32"/>
                  <a:pt x="59" y="32"/>
                  <a:pt x="59" y="32"/>
                </a:cubicBezTo>
                <a:cubicBezTo>
                  <a:pt x="55" y="31"/>
                  <a:pt x="55" y="31"/>
                  <a:pt x="55" y="31"/>
                </a:cubicBezTo>
                <a:cubicBezTo>
                  <a:pt x="59" y="30"/>
                  <a:pt x="59" y="30"/>
                  <a:pt x="59" y="30"/>
                </a:cubicBezTo>
                <a:cubicBezTo>
                  <a:pt x="60" y="26"/>
                  <a:pt x="60" y="26"/>
                  <a:pt x="60" y="26"/>
                </a:cubicBezTo>
                <a:cubicBezTo>
                  <a:pt x="61" y="30"/>
                  <a:pt x="61" y="30"/>
                  <a:pt x="61" y="30"/>
                </a:cubicBezTo>
                <a:lnTo>
                  <a:pt x="65" y="31"/>
                </a:lnTo>
                <a:close/>
              </a:path>
            </a:pathLst>
          </a:custGeom>
          <a:solidFill>
            <a:schemeClr val="bg1"/>
          </a:solidFill>
          <a:ln w="9525">
            <a:noFill/>
            <a:round/>
          </a:ln>
        </p:spPr>
        <p:txBody>
          <a:bodyPr vert="horz" wrap="square" lIns="121913" tIns="60956" rIns="121913" bIns="60956" numCol="1" anchor="t" anchorCtr="0" compatLnSpc="1"/>
          <a:lstStyle/>
          <a:p>
            <a:endParaRPr lang="en-US" sz="1325">
              <a:latin typeface="+mn-ea"/>
              <a:ea typeface="+mn-ea"/>
              <a:cs typeface="+mn-ea"/>
              <a:sym typeface="Arial" panose="020B0604020202020204" pitchFamily="34" charset="0"/>
            </a:endParaRPr>
          </a:p>
        </p:txBody>
      </p:sp>
      <p:sp>
        <p:nvSpPr>
          <p:cNvPr id="3" name="Freeform 74"/>
          <p:cNvSpPr>
            <a:spLocks noEditPoints="1"/>
          </p:cNvSpPr>
          <p:nvPr/>
        </p:nvSpPr>
        <p:spPr bwMode="auto">
          <a:xfrm>
            <a:off x="6328846" y="3950186"/>
            <a:ext cx="425431" cy="329983"/>
          </a:xfrm>
          <a:custGeom>
            <a:avLst/>
            <a:gdLst/>
            <a:ahLst/>
            <a:cxnLst>
              <a:cxn ang="0">
                <a:pos x="66" y="17"/>
              </a:cxn>
              <a:cxn ang="0">
                <a:pos x="47" y="30"/>
              </a:cxn>
              <a:cxn ang="0">
                <a:pos x="37" y="36"/>
              </a:cxn>
              <a:cxn ang="0">
                <a:pos x="36" y="36"/>
              </a:cxn>
              <a:cxn ang="0">
                <a:pos x="36" y="36"/>
              </a:cxn>
              <a:cxn ang="0">
                <a:pos x="26" y="30"/>
              </a:cxn>
              <a:cxn ang="0">
                <a:pos x="7" y="17"/>
              </a:cxn>
              <a:cxn ang="0">
                <a:pos x="0" y="7"/>
              </a:cxn>
              <a:cxn ang="0">
                <a:pos x="7" y="0"/>
              </a:cxn>
              <a:cxn ang="0">
                <a:pos x="66" y="0"/>
              </a:cxn>
              <a:cxn ang="0">
                <a:pos x="72" y="6"/>
              </a:cxn>
              <a:cxn ang="0">
                <a:pos x="66" y="17"/>
              </a:cxn>
              <a:cxn ang="0">
                <a:pos x="72" y="50"/>
              </a:cxn>
              <a:cxn ang="0">
                <a:pos x="66" y="56"/>
              </a:cxn>
              <a:cxn ang="0">
                <a:pos x="7" y="56"/>
              </a:cxn>
              <a:cxn ang="0">
                <a:pos x="0" y="50"/>
              </a:cxn>
              <a:cxn ang="0">
                <a:pos x="0" y="18"/>
              </a:cxn>
              <a:cxn ang="0">
                <a:pos x="5" y="21"/>
              </a:cxn>
              <a:cxn ang="0">
                <a:pos x="24" y="35"/>
              </a:cxn>
              <a:cxn ang="0">
                <a:pos x="36" y="41"/>
              </a:cxn>
              <a:cxn ang="0">
                <a:pos x="36" y="41"/>
              </a:cxn>
              <a:cxn ang="0">
                <a:pos x="37" y="41"/>
              </a:cxn>
              <a:cxn ang="0">
                <a:pos x="48" y="35"/>
              </a:cxn>
              <a:cxn ang="0">
                <a:pos x="68" y="21"/>
              </a:cxn>
              <a:cxn ang="0">
                <a:pos x="72" y="18"/>
              </a:cxn>
              <a:cxn ang="0">
                <a:pos x="72" y="50"/>
              </a:cxn>
            </a:cxnLst>
            <a:rect l="0" t="0" r="r" b="b"/>
            <a:pathLst>
              <a:path w="72" h="56">
                <a:moveTo>
                  <a:pt x="66" y="17"/>
                </a:moveTo>
                <a:cubicBezTo>
                  <a:pt x="59" y="21"/>
                  <a:pt x="53" y="26"/>
                  <a:pt x="47" y="30"/>
                </a:cubicBezTo>
                <a:cubicBezTo>
                  <a:pt x="44" y="32"/>
                  <a:pt x="40" y="36"/>
                  <a:pt x="37" y="36"/>
                </a:cubicBezTo>
                <a:cubicBezTo>
                  <a:pt x="36" y="36"/>
                  <a:pt x="36" y="36"/>
                  <a:pt x="36" y="36"/>
                </a:cubicBezTo>
                <a:cubicBezTo>
                  <a:pt x="36" y="36"/>
                  <a:pt x="36" y="36"/>
                  <a:pt x="36" y="36"/>
                </a:cubicBezTo>
                <a:cubicBezTo>
                  <a:pt x="33" y="36"/>
                  <a:pt x="29" y="32"/>
                  <a:pt x="26" y="30"/>
                </a:cubicBezTo>
                <a:cubicBezTo>
                  <a:pt x="20" y="26"/>
                  <a:pt x="14" y="21"/>
                  <a:pt x="7" y="17"/>
                </a:cubicBezTo>
                <a:cubicBezTo>
                  <a:pt x="5" y="15"/>
                  <a:pt x="0" y="11"/>
                  <a:pt x="0" y="7"/>
                </a:cubicBezTo>
                <a:cubicBezTo>
                  <a:pt x="0" y="3"/>
                  <a:pt x="3" y="0"/>
                  <a:pt x="7" y="0"/>
                </a:cubicBezTo>
                <a:cubicBezTo>
                  <a:pt x="66" y="0"/>
                  <a:pt x="66" y="0"/>
                  <a:pt x="66" y="0"/>
                </a:cubicBezTo>
                <a:cubicBezTo>
                  <a:pt x="70" y="0"/>
                  <a:pt x="72" y="2"/>
                  <a:pt x="72" y="6"/>
                </a:cubicBezTo>
                <a:cubicBezTo>
                  <a:pt x="72" y="11"/>
                  <a:pt x="69" y="15"/>
                  <a:pt x="66" y="17"/>
                </a:cubicBezTo>
                <a:close/>
                <a:moveTo>
                  <a:pt x="72" y="50"/>
                </a:moveTo>
                <a:cubicBezTo>
                  <a:pt x="72" y="53"/>
                  <a:pt x="70" y="56"/>
                  <a:pt x="66" y="56"/>
                </a:cubicBezTo>
                <a:cubicBezTo>
                  <a:pt x="7" y="56"/>
                  <a:pt x="7" y="56"/>
                  <a:pt x="7" y="56"/>
                </a:cubicBezTo>
                <a:cubicBezTo>
                  <a:pt x="3" y="56"/>
                  <a:pt x="0" y="53"/>
                  <a:pt x="0" y="50"/>
                </a:cubicBezTo>
                <a:cubicBezTo>
                  <a:pt x="0" y="18"/>
                  <a:pt x="0" y="18"/>
                  <a:pt x="0" y="18"/>
                </a:cubicBezTo>
                <a:cubicBezTo>
                  <a:pt x="2" y="19"/>
                  <a:pt x="3" y="20"/>
                  <a:pt x="5" y="21"/>
                </a:cubicBezTo>
                <a:cubicBezTo>
                  <a:pt x="11" y="26"/>
                  <a:pt x="18" y="30"/>
                  <a:pt x="24" y="35"/>
                </a:cubicBezTo>
                <a:cubicBezTo>
                  <a:pt x="28" y="38"/>
                  <a:pt x="32" y="41"/>
                  <a:pt x="36" y="41"/>
                </a:cubicBezTo>
                <a:cubicBezTo>
                  <a:pt x="36" y="41"/>
                  <a:pt x="36" y="41"/>
                  <a:pt x="36" y="41"/>
                </a:cubicBezTo>
                <a:cubicBezTo>
                  <a:pt x="37" y="41"/>
                  <a:pt x="37" y="41"/>
                  <a:pt x="37" y="41"/>
                </a:cubicBezTo>
                <a:cubicBezTo>
                  <a:pt x="41" y="41"/>
                  <a:pt x="45" y="38"/>
                  <a:pt x="48" y="35"/>
                </a:cubicBezTo>
                <a:cubicBezTo>
                  <a:pt x="55" y="30"/>
                  <a:pt x="62" y="26"/>
                  <a:pt x="68" y="21"/>
                </a:cubicBezTo>
                <a:cubicBezTo>
                  <a:pt x="70" y="20"/>
                  <a:pt x="71" y="19"/>
                  <a:pt x="72" y="18"/>
                </a:cubicBezTo>
                <a:lnTo>
                  <a:pt x="72" y="50"/>
                </a:lnTo>
                <a:close/>
              </a:path>
            </a:pathLst>
          </a:custGeom>
          <a:solidFill>
            <a:schemeClr val="bg1"/>
          </a:solidFill>
          <a:ln w="9525">
            <a:noFill/>
            <a:round/>
          </a:ln>
        </p:spPr>
        <p:txBody>
          <a:bodyPr vert="horz" wrap="square" lIns="121913" tIns="60956" rIns="121913" bIns="60956" numCol="1" anchor="t" anchorCtr="0" compatLnSpc="1"/>
          <a:lstStyle/>
          <a:p>
            <a:endParaRPr lang="en-US" sz="1325">
              <a:latin typeface="+mn-ea"/>
              <a:ea typeface="+mn-ea"/>
              <a:cs typeface="+mn-ea"/>
              <a:sym typeface="Arial" panose="020B0604020202020204" pitchFamily="34" charset="0"/>
            </a:endParaRPr>
          </a:p>
        </p:txBody>
      </p:sp>
      <p:sp>
        <p:nvSpPr>
          <p:cNvPr id="13" name="Text Placeholder 3"/>
          <p:cNvSpPr txBox="1"/>
          <p:nvPr/>
        </p:nvSpPr>
        <p:spPr>
          <a:xfrm>
            <a:off x="5910407" y="5333249"/>
            <a:ext cx="94578" cy="20422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fontAlgn="auto">
              <a:spcBef>
                <a:spcPct val="20000"/>
              </a:spcBef>
              <a:spcAft>
                <a:spcPts val="0"/>
              </a:spcAft>
              <a:defRPr/>
            </a:pPr>
            <a:r>
              <a:rPr lang="en-US" sz="1325" dirty="0">
                <a:solidFill>
                  <a:schemeClr val="bg1"/>
                </a:solidFill>
                <a:latin typeface="+mn-ea"/>
                <a:ea typeface="+mn-ea"/>
                <a:cs typeface="+mn-ea"/>
                <a:sym typeface="Arial" panose="020B0604020202020204" pitchFamily="34" charset="0"/>
              </a:rPr>
              <a:t>1</a:t>
            </a:r>
            <a:endParaRPr lang="en-US" sz="1325" dirty="0">
              <a:solidFill>
                <a:schemeClr val="bg1"/>
              </a:solidFill>
              <a:latin typeface="+mn-ea"/>
              <a:ea typeface="+mn-ea"/>
              <a:cs typeface="+mn-ea"/>
              <a:sym typeface="Arial" panose="020B0604020202020204" pitchFamily="34" charset="0"/>
            </a:endParaRPr>
          </a:p>
        </p:txBody>
      </p:sp>
      <p:sp>
        <p:nvSpPr>
          <p:cNvPr id="16" name="Text Placeholder 3"/>
          <p:cNvSpPr txBox="1"/>
          <p:nvPr/>
        </p:nvSpPr>
        <p:spPr>
          <a:xfrm>
            <a:off x="6059495" y="2552014"/>
            <a:ext cx="189155" cy="20422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fontAlgn="auto">
              <a:spcBef>
                <a:spcPct val="20000"/>
              </a:spcBef>
              <a:spcAft>
                <a:spcPts val="0"/>
              </a:spcAft>
              <a:defRPr/>
            </a:pPr>
            <a:r>
              <a:rPr lang="en-US" sz="1325" dirty="0">
                <a:solidFill>
                  <a:schemeClr val="bg1"/>
                </a:solidFill>
                <a:latin typeface="+mn-ea"/>
                <a:ea typeface="+mn-ea"/>
                <a:cs typeface="+mn-ea"/>
                <a:sym typeface="Arial" panose="020B0604020202020204" pitchFamily="34" charset="0"/>
              </a:rPr>
              <a:t>04</a:t>
            </a:r>
            <a:endParaRPr lang="en-US" sz="1325" dirty="0">
              <a:solidFill>
                <a:schemeClr val="bg1"/>
              </a:solidFill>
              <a:latin typeface="+mn-ea"/>
              <a:ea typeface="+mn-ea"/>
              <a:cs typeface="+mn-ea"/>
              <a:sym typeface="Arial" panose="020B0604020202020204" pitchFamily="34" charset="0"/>
            </a:endParaRPr>
          </a:p>
        </p:txBody>
      </p:sp>
      <p:sp>
        <p:nvSpPr>
          <p:cNvPr id="27" name="文本框 26"/>
          <p:cNvSpPr txBox="1"/>
          <p:nvPr/>
        </p:nvSpPr>
        <p:spPr>
          <a:xfrm>
            <a:off x="6771887" y="1843467"/>
            <a:ext cx="5228769" cy="3766416"/>
          </a:xfrm>
          <a:prstGeom prst="rect">
            <a:avLst/>
          </a:prstGeom>
          <a:noFill/>
        </p:spPr>
        <p:txBody>
          <a:bodyPr wrap="square" rtlCol="0">
            <a:spAutoFit/>
          </a:bodyPr>
          <a:lstStyle/>
          <a:p>
            <a:pPr marL="457200" indent="-457200">
              <a:buFont typeface="+mj-lt"/>
              <a:buAutoNum type="arabicPeriod"/>
            </a:pP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探测器（黑色）：共</a:t>
            </a:r>
            <a:r>
              <a:rPr lang="en-US" altLang="zh-CN" sz="2400" b="1" dirty="0">
                <a:latin typeface="宋体" panose="02010600030101010101" pitchFamily="2" charset="-122"/>
                <a:ea typeface="宋体" panose="02010600030101010101" pitchFamily="2" charset="-122"/>
                <a:cs typeface="+mn-ea"/>
                <a:sym typeface="Arial" panose="020B0604020202020204" pitchFamily="34" charset="0"/>
              </a:rPr>
              <a:t>10</a:t>
            </a: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枚，探测和接收衰减后的近红外光</a:t>
            </a:r>
            <a:r>
              <a:rPr lang="en-US" altLang="zh-CN" sz="2400" b="1" dirty="0">
                <a:latin typeface="宋体" panose="02010600030101010101" pitchFamily="2" charset="-122"/>
                <a:ea typeface="宋体" panose="02010600030101010101" pitchFamily="2" charset="-122"/>
                <a:cs typeface="+mn-ea"/>
                <a:sym typeface="Arial" panose="020B0604020202020204" pitchFamily="34" charset="0"/>
              </a:rPr>
              <a:t>.</a:t>
            </a:r>
            <a:endParaRPr lang="en-US" altLang="zh-CN" sz="2400" b="1" dirty="0">
              <a:latin typeface="宋体" panose="02010600030101010101" pitchFamily="2" charset="-122"/>
              <a:ea typeface="宋体" panose="02010600030101010101" pitchFamily="2" charset="-122"/>
              <a:cs typeface="+mn-ea"/>
              <a:sym typeface="Arial" panose="020B0604020202020204" pitchFamily="34" charset="0"/>
            </a:endParaRPr>
          </a:p>
          <a:p>
            <a:pPr marL="457200" indent="-457200">
              <a:buFont typeface="+mj-lt"/>
              <a:buAutoNum type="arabicPeriod"/>
            </a:pP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发射器（紫色）：共</a:t>
            </a:r>
            <a:r>
              <a:rPr lang="en-US" altLang="zh-CN" sz="2400" b="1" dirty="0">
                <a:latin typeface="宋体" panose="02010600030101010101" pitchFamily="2" charset="-122"/>
                <a:ea typeface="宋体" panose="02010600030101010101" pitchFamily="2" charset="-122"/>
                <a:cs typeface="+mn-ea"/>
                <a:sym typeface="Arial" panose="020B0604020202020204" pitchFamily="34" charset="0"/>
              </a:rPr>
              <a:t>16</a:t>
            </a: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枚，发射</a:t>
            </a:r>
            <a:r>
              <a:rPr lang="en-US" altLang="zh-CN" sz="2400" b="1" dirty="0">
                <a:latin typeface="宋体" panose="02010600030101010101" pitchFamily="2" charset="-122"/>
                <a:ea typeface="宋体" panose="02010600030101010101" pitchFamily="2" charset="-122"/>
                <a:cs typeface="+mn-ea"/>
                <a:sym typeface="Arial" panose="020B0604020202020204" pitchFamily="34" charset="0"/>
              </a:rPr>
              <a:t>760nm</a:t>
            </a: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和</a:t>
            </a:r>
            <a:r>
              <a:rPr lang="en-US" altLang="zh-CN" sz="2400" b="1" dirty="0">
                <a:latin typeface="宋体" panose="02010600030101010101" pitchFamily="2" charset="-122"/>
                <a:ea typeface="宋体" panose="02010600030101010101" pitchFamily="2" charset="-122"/>
                <a:cs typeface="+mn-ea"/>
                <a:sym typeface="Arial" panose="020B0604020202020204" pitchFamily="34" charset="0"/>
              </a:rPr>
              <a:t>850nm</a:t>
            </a: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的近红外光</a:t>
            </a:r>
            <a:endParaRPr lang="en-US" altLang="zh-CN" sz="2400" b="1" dirty="0">
              <a:latin typeface="宋体" panose="02010600030101010101" pitchFamily="2" charset="-122"/>
              <a:ea typeface="宋体" panose="02010600030101010101" pitchFamily="2" charset="-122"/>
              <a:cs typeface="+mn-ea"/>
              <a:sym typeface="Arial" panose="020B0604020202020204" pitchFamily="34" charset="0"/>
            </a:endParaRPr>
          </a:p>
          <a:p>
            <a:pPr marL="457200" indent="-457200">
              <a:buFont typeface="+mj-lt"/>
              <a:buAutoNum type="arabicPeriod"/>
            </a:pP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短通道发射器。</a:t>
            </a:r>
            <a:endParaRPr lang="en-US" altLang="zh-CN" sz="2400" b="1" dirty="0">
              <a:latin typeface="宋体" panose="02010600030101010101" pitchFamily="2" charset="-122"/>
              <a:ea typeface="宋体" panose="02010600030101010101" pitchFamily="2" charset="-122"/>
              <a:cs typeface="+mn-ea"/>
              <a:sym typeface="Arial" panose="020B0604020202020204" pitchFamily="34" charset="0"/>
            </a:endParaRPr>
          </a:p>
          <a:p>
            <a:pPr marL="457200" indent="-457200">
              <a:buFont typeface="+mj-lt"/>
              <a:buAutoNum type="arabicPeriod"/>
            </a:pP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分光器，内有运动检测模块</a:t>
            </a:r>
            <a:endParaRPr lang="en-US" altLang="zh-CN" sz="2400" b="1" dirty="0">
              <a:latin typeface="宋体" panose="02010600030101010101" pitchFamily="2" charset="-122"/>
              <a:ea typeface="宋体" panose="02010600030101010101" pitchFamily="2" charset="-122"/>
              <a:cs typeface="+mn-ea"/>
              <a:sym typeface="Arial" panose="020B0604020202020204" pitchFamily="34" charset="0"/>
            </a:endParaRPr>
          </a:p>
          <a:p>
            <a:pPr marL="457200" indent="-457200">
              <a:buFont typeface="+mj-lt"/>
              <a:buAutoNum type="arabicPeriod"/>
            </a:pPr>
            <a:r>
              <a:rPr lang="zh-CN" altLang="en-US" sz="2400" b="1" dirty="0">
                <a:latin typeface="宋体" panose="02010600030101010101" pitchFamily="2" charset="-122"/>
                <a:ea typeface="宋体" panose="02010600030101010101" pitchFamily="2" charset="-122"/>
                <a:cs typeface="+mn-ea"/>
                <a:sym typeface="Arial" panose="020B0604020202020204" pitchFamily="34" charset="0"/>
              </a:rPr>
              <a:t>传输电缆</a:t>
            </a:r>
            <a:endParaRPr lang="en-US" altLang="zh-CN" sz="2400" b="1" dirty="0">
              <a:latin typeface="宋体" panose="02010600030101010101" pitchFamily="2" charset="-122"/>
              <a:ea typeface="宋体" panose="02010600030101010101" pitchFamily="2" charset="-122"/>
              <a:cs typeface="+mn-ea"/>
              <a:sym typeface="Arial" panose="020B0604020202020204" pitchFamily="34" charset="0"/>
            </a:endParaRPr>
          </a:p>
          <a:p>
            <a:endParaRPr lang="en-US" altLang="zh-CN" sz="2400" b="1" dirty="0">
              <a:latin typeface="宋体" panose="02010600030101010101" pitchFamily="2" charset="-122"/>
              <a:ea typeface="宋体" panose="02010600030101010101" pitchFamily="2" charset="-122"/>
            </a:endParaRPr>
          </a:p>
          <a:p>
            <a:r>
              <a:rPr lang="zh-CN" altLang="en-US" sz="2400" b="1" dirty="0">
                <a:latin typeface="宋体" panose="02010600030101010101" pitchFamily="2" charset="-122"/>
                <a:ea typeface="宋体" panose="02010600030101010101" pitchFamily="2" charset="-122"/>
              </a:rPr>
              <a:t>采样率：最高</a:t>
            </a:r>
            <a:r>
              <a:rPr lang="en-US" altLang="zh-CN" sz="2400" b="1" dirty="0">
                <a:latin typeface="宋体" panose="02010600030101010101" pitchFamily="2" charset="-122"/>
                <a:ea typeface="宋体" panose="02010600030101010101" pitchFamily="2" charset="-122"/>
              </a:rPr>
              <a:t>92 HZ</a:t>
            </a:r>
            <a:endParaRPr lang="en-US" altLang="zh-CN" sz="2400" b="1" dirty="0">
              <a:latin typeface="宋体" panose="02010600030101010101" pitchFamily="2" charset="-122"/>
              <a:ea typeface="宋体" panose="02010600030101010101" pitchFamily="2" charset="-122"/>
            </a:endParaRPr>
          </a:p>
          <a:p>
            <a:pPr marL="457200" indent="-457200">
              <a:buFont typeface="+mj-lt"/>
              <a:buAutoNum type="arabicPeriod"/>
            </a:pPr>
            <a:endParaRPr lang="zh-CN" altLang="en-US" sz="2275" b="1" dirty="0">
              <a:latin typeface="宋体" panose="02010600030101010101" pitchFamily="2" charset="-122"/>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1970362" y="2850994"/>
            <a:ext cx="1368152" cy="119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7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8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3338513" y="2921168"/>
            <a:ext cx="8853487"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近红外技术基本原理</a:t>
            </a:r>
            <a:endPar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03</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放大器 （</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Amplifier</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5" name="Freeform 107"/>
          <p:cNvSpPr>
            <a:spLocks noEditPoints="1"/>
          </p:cNvSpPr>
          <p:nvPr/>
        </p:nvSpPr>
        <p:spPr bwMode="auto">
          <a:xfrm>
            <a:off x="6175445" y="5870263"/>
            <a:ext cx="393679" cy="399262"/>
          </a:xfrm>
          <a:custGeom>
            <a:avLst/>
            <a:gdLst/>
            <a:ahLst/>
            <a:cxnLst>
              <a:cxn ang="0">
                <a:pos x="64" y="14"/>
              </a:cxn>
              <a:cxn ang="0">
                <a:pos x="12" y="65"/>
              </a:cxn>
              <a:cxn ang="0">
                <a:pos x="10" y="66"/>
              </a:cxn>
              <a:cxn ang="0">
                <a:pos x="8" y="65"/>
              </a:cxn>
              <a:cxn ang="0">
                <a:pos x="0" y="57"/>
              </a:cxn>
              <a:cxn ang="0">
                <a:pos x="0" y="56"/>
              </a:cxn>
              <a:cxn ang="0">
                <a:pos x="0" y="54"/>
              </a:cxn>
              <a:cxn ang="0">
                <a:pos x="52" y="2"/>
              </a:cxn>
              <a:cxn ang="0">
                <a:pos x="54" y="1"/>
              </a:cxn>
              <a:cxn ang="0">
                <a:pos x="56" y="2"/>
              </a:cxn>
              <a:cxn ang="0">
                <a:pos x="64" y="10"/>
              </a:cxn>
              <a:cxn ang="0">
                <a:pos x="64" y="12"/>
              </a:cxn>
              <a:cxn ang="0">
                <a:pos x="64" y="14"/>
              </a:cxn>
              <a:cxn ang="0">
                <a:pos x="14" y="5"/>
              </a:cxn>
              <a:cxn ang="0">
                <a:pos x="10" y="7"/>
              </a:cxn>
              <a:cxn ang="0">
                <a:pos x="9" y="11"/>
              </a:cxn>
              <a:cxn ang="0">
                <a:pos x="8" y="7"/>
              </a:cxn>
              <a:cxn ang="0">
                <a:pos x="4" y="5"/>
              </a:cxn>
              <a:cxn ang="0">
                <a:pos x="8" y="4"/>
              </a:cxn>
              <a:cxn ang="0">
                <a:pos x="9" y="0"/>
              </a:cxn>
              <a:cxn ang="0">
                <a:pos x="10" y="4"/>
              </a:cxn>
              <a:cxn ang="0">
                <a:pos x="14" y="5"/>
              </a:cxn>
              <a:cxn ang="0">
                <a:pos x="32" y="13"/>
              </a:cxn>
              <a:cxn ang="0">
                <a:pos x="24" y="16"/>
              </a:cxn>
              <a:cxn ang="0">
                <a:pos x="22" y="23"/>
              </a:cxn>
              <a:cxn ang="0">
                <a:pos x="19" y="16"/>
              </a:cxn>
              <a:cxn ang="0">
                <a:pos x="11" y="13"/>
              </a:cxn>
              <a:cxn ang="0">
                <a:pos x="19" y="11"/>
              </a:cxn>
              <a:cxn ang="0">
                <a:pos x="22" y="3"/>
              </a:cxn>
              <a:cxn ang="0">
                <a:pos x="24" y="11"/>
              </a:cxn>
              <a:cxn ang="0">
                <a:pos x="32" y="13"/>
              </a:cxn>
              <a:cxn ang="0">
                <a:pos x="40" y="5"/>
              </a:cxn>
              <a:cxn ang="0">
                <a:pos x="36" y="7"/>
              </a:cxn>
              <a:cxn ang="0">
                <a:pos x="34" y="11"/>
              </a:cxn>
              <a:cxn ang="0">
                <a:pos x="33" y="7"/>
              </a:cxn>
              <a:cxn ang="0">
                <a:pos x="29" y="5"/>
              </a:cxn>
              <a:cxn ang="0">
                <a:pos x="33" y="4"/>
              </a:cxn>
              <a:cxn ang="0">
                <a:pos x="34" y="0"/>
              </a:cxn>
              <a:cxn ang="0">
                <a:pos x="36" y="4"/>
              </a:cxn>
              <a:cxn ang="0">
                <a:pos x="40" y="5"/>
              </a:cxn>
              <a:cxn ang="0">
                <a:pos x="58" y="12"/>
              </a:cxn>
              <a:cxn ang="0">
                <a:pos x="54" y="8"/>
              </a:cxn>
              <a:cxn ang="0">
                <a:pos x="42" y="19"/>
              </a:cxn>
              <a:cxn ang="0">
                <a:pos x="46" y="24"/>
              </a:cxn>
              <a:cxn ang="0">
                <a:pos x="58" y="12"/>
              </a:cxn>
              <a:cxn ang="0">
                <a:pos x="65" y="31"/>
              </a:cxn>
              <a:cxn ang="0">
                <a:pos x="61" y="32"/>
              </a:cxn>
              <a:cxn ang="0">
                <a:pos x="60" y="36"/>
              </a:cxn>
              <a:cxn ang="0">
                <a:pos x="59" y="32"/>
              </a:cxn>
              <a:cxn ang="0">
                <a:pos x="55" y="31"/>
              </a:cxn>
              <a:cxn ang="0">
                <a:pos x="59" y="30"/>
              </a:cxn>
              <a:cxn ang="0">
                <a:pos x="60" y="26"/>
              </a:cxn>
              <a:cxn ang="0">
                <a:pos x="61" y="30"/>
              </a:cxn>
              <a:cxn ang="0">
                <a:pos x="65" y="31"/>
              </a:cxn>
            </a:cxnLst>
            <a:rect l="0" t="0" r="r" b="b"/>
            <a:pathLst>
              <a:path w="65" h="66">
                <a:moveTo>
                  <a:pt x="64" y="14"/>
                </a:moveTo>
                <a:cubicBezTo>
                  <a:pt x="12" y="65"/>
                  <a:pt x="12" y="65"/>
                  <a:pt x="12" y="65"/>
                </a:cubicBezTo>
                <a:cubicBezTo>
                  <a:pt x="11" y="66"/>
                  <a:pt x="11" y="66"/>
                  <a:pt x="10" y="66"/>
                </a:cubicBezTo>
                <a:cubicBezTo>
                  <a:pt x="9" y="66"/>
                  <a:pt x="9" y="66"/>
                  <a:pt x="8" y="65"/>
                </a:cubicBezTo>
                <a:cubicBezTo>
                  <a:pt x="0" y="57"/>
                  <a:pt x="0" y="57"/>
                  <a:pt x="0" y="57"/>
                </a:cubicBezTo>
                <a:cubicBezTo>
                  <a:pt x="0" y="57"/>
                  <a:pt x="0" y="56"/>
                  <a:pt x="0" y="56"/>
                </a:cubicBezTo>
                <a:cubicBezTo>
                  <a:pt x="0" y="55"/>
                  <a:pt x="0" y="54"/>
                  <a:pt x="0" y="54"/>
                </a:cubicBezTo>
                <a:cubicBezTo>
                  <a:pt x="52" y="2"/>
                  <a:pt x="52" y="2"/>
                  <a:pt x="52" y="2"/>
                </a:cubicBezTo>
                <a:cubicBezTo>
                  <a:pt x="52" y="2"/>
                  <a:pt x="53" y="1"/>
                  <a:pt x="54" y="1"/>
                </a:cubicBezTo>
                <a:cubicBezTo>
                  <a:pt x="54" y="1"/>
                  <a:pt x="55" y="2"/>
                  <a:pt x="56" y="2"/>
                </a:cubicBezTo>
                <a:cubicBezTo>
                  <a:pt x="64" y="10"/>
                  <a:pt x="64" y="10"/>
                  <a:pt x="64" y="10"/>
                </a:cubicBezTo>
                <a:cubicBezTo>
                  <a:pt x="64" y="11"/>
                  <a:pt x="64" y="11"/>
                  <a:pt x="64" y="12"/>
                </a:cubicBezTo>
                <a:cubicBezTo>
                  <a:pt x="64" y="13"/>
                  <a:pt x="64" y="13"/>
                  <a:pt x="64" y="14"/>
                </a:cubicBezTo>
                <a:close/>
                <a:moveTo>
                  <a:pt x="14" y="5"/>
                </a:moveTo>
                <a:cubicBezTo>
                  <a:pt x="10" y="7"/>
                  <a:pt x="10" y="7"/>
                  <a:pt x="10" y="7"/>
                </a:cubicBezTo>
                <a:cubicBezTo>
                  <a:pt x="9" y="11"/>
                  <a:pt x="9" y="11"/>
                  <a:pt x="9" y="11"/>
                </a:cubicBezTo>
                <a:cubicBezTo>
                  <a:pt x="8" y="7"/>
                  <a:pt x="8" y="7"/>
                  <a:pt x="8" y="7"/>
                </a:cubicBezTo>
                <a:cubicBezTo>
                  <a:pt x="4" y="5"/>
                  <a:pt x="4" y="5"/>
                  <a:pt x="4" y="5"/>
                </a:cubicBezTo>
                <a:cubicBezTo>
                  <a:pt x="8" y="4"/>
                  <a:pt x="8" y="4"/>
                  <a:pt x="8" y="4"/>
                </a:cubicBezTo>
                <a:cubicBezTo>
                  <a:pt x="9" y="0"/>
                  <a:pt x="9" y="0"/>
                  <a:pt x="9" y="0"/>
                </a:cubicBezTo>
                <a:cubicBezTo>
                  <a:pt x="10" y="4"/>
                  <a:pt x="10" y="4"/>
                  <a:pt x="10" y="4"/>
                </a:cubicBezTo>
                <a:lnTo>
                  <a:pt x="14" y="5"/>
                </a:lnTo>
                <a:close/>
                <a:moveTo>
                  <a:pt x="32" y="13"/>
                </a:moveTo>
                <a:cubicBezTo>
                  <a:pt x="24" y="16"/>
                  <a:pt x="24" y="16"/>
                  <a:pt x="24" y="16"/>
                </a:cubicBezTo>
                <a:cubicBezTo>
                  <a:pt x="22" y="23"/>
                  <a:pt x="22" y="23"/>
                  <a:pt x="22" y="23"/>
                </a:cubicBezTo>
                <a:cubicBezTo>
                  <a:pt x="19" y="16"/>
                  <a:pt x="19" y="16"/>
                  <a:pt x="19" y="16"/>
                </a:cubicBezTo>
                <a:cubicBezTo>
                  <a:pt x="11" y="13"/>
                  <a:pt x="11" y="13"/>
                  <a:pt x="11" y="13"/>
                </a:cubicBezTo>
                <a:cubicBezTo>
                  <a:pt x="19" y="11"/>
                  <a:pt x="19" y="11"/>
                  <a:pt x="19" y="11"/>
                </a:cubicBezTo>
                <a:cubicBezTo>
                  <a:pt x="22" y="3"/>
                  <a:pt x="22" y="3"/>
                  <a:pt x="22" y="3"/>
                </a:cubicBezTo>
                <a:cubicBezTo>
                  <a:pt x="24" y="11"/>
                  <a:pt x="24" y="11"/>
                  <a:pt x="24" y="11"/>
                </a:cubicBezTo>
                <a:lnTo>
                  <a:pt x="32" y="13"/>
                </a:lnTo>
                <a:close/>
                <a:moveTo>
                  <a:pt x="40" y="5"/>
                </a:moveTo>
                <a:cubicBezTo>
                  <a:pt x="36" y="7"/>
                  <a:pt x="36" y="7"/>
                  <a:pt x="36" y="7"/>
                </a:cubicBezTo>
                <a:cubicBezTo>
                  <a:pt x="34" y="11"/>
                  <a:pt x="34" y="11"/>
                  <a:pt x="34" y="11"/>
                </a:cubicBezTo>
                <a:cubicBezTo>
                  <a:pt x="33" y="7"/>
                  <a:pt x="33" y="7"/>
                  <a:pt x="33" y="7"/>
                </a:cubicBezTo>
                <a:cubicBezTo>
                  <a:pt x="29" y="5"/>
                  <a:pt x="29" y="5"/>
                  <a:pt x="29" y="5"/>
                </a:cubicBezTo>
                <a:cubicBezTo>
                  <a:pt x="33" y="4"/>
                  <a:pt x="33" y="4"/>
                  <a:pt x="33" y="4"/>
                </a:cubicBezTo>
                <a:cubicBezTo>
                  <a:pt x="34" y="0"/>
                  <a:pt x="34" y="0"/>
                  <a:pt x="34" y="0"/>
                </a:cubicBezTo>
                <a:cubicBezTo>
                  <a:pt x="36" y="4"/>
                  <a:pt x="36" y="4"/>
                  <a:pt x="36" y="4"/>
                </a:cubicBezTo>
                <a:lnTo>
                  <a:pt x="40" y="5"/>
                </a:lnTo>
                <a:close/>
                <a:moveTo>
                  <a:pt x="58" y="12"/>
                </a:moveTo>
                <a:cubicBezTo>
                  <a:pt x="54" y="8"/>
                  <a:pt x="54" y="8"/>
                  <a:pt x="54" y="8"/>
                </a:cubicBezTo>
                <a:cubicBezTo>
                  <a:pt x="42" y="19"/>
                  <a:pt x="42" y="19"/>
                  <a:pt x="42" y="19"/>
                </a:cubicBezTo>
                <a:cubicBezTo>
                  <a:pt x="46" y="24"/>
                  <a:pt x="46" y="24"/>
                  <a:pt x="46" y="24"/>
                </a:cubicBezTo>
                <a:lnTo>
                  <a:pt x="58" y="12"/>
                </a:lnTo>
                <a:close/>
                <a:moveTo>
                  <a:pt x="65" y="31"/>
                </a:moveTo>
                <a:cubicBezTo>
                  <a:pt x="61" y="32"/>
                  <a:pt x="61" y="32"/>
                  <a:pt x="61" y="32"/>
                </a:cubicBezTo>
                <a:cubicBezTo>
                  <a:pt x="60" y="36"/>
                  <a:pt x="60" y="36"/>
                  <a:pt x="60" y="36"/>
                </a:cubicBezTo>
                <a:cubicBezTo>
                  <a:pt x="59" y="32"/>
                  <a:pt x="59" y="32"/>
                  <a:pt x="59" y="32"/>
                </a:cubicBezTo>
                <a:cubicBezTo>
                  <a:pt x="55" y="31"/>
                  <a:pt x="55" y="31"/>
                  <a:pt x="55" y="31"/>
                </a:cubicBezTo>
                <a:cubicBezTo>
                  <a:pt x="59" y="30"/>
                  <a:pt x="59" y="30"/>
                  <a:pt x="59" y="30"/>
                </a:cubicBezTo>
                <a:cubicBezTo>
                  <a:pt x="60" y="26"/>
                  <a:pt x="60" y="26"/>
                  <a:pt x="60" y="26"/>
                </a:cubicBezTo>
                <a:cubicBezTo>
                  <a:pt x="61" y="30"/>
                  <a:pt x="61" y="30"/>
                  <a:pt x="61" y="30"/>
                </a:cubicBezTo>
                <a:lnTo>
                  <a:pt x="65" y="31"/>
                </a:lnTo>
                <a:close/>
              </a:path>
            </a:pathLst>
          </a:custGeom>
          <a:solidFill>
            <a:schemeClr val="bg1"/>
          </a:solidFill>
          <a:ln w="9525">
            <a:noFill/>
            <a:round/>
          </a:ln>
        </p:spPr>
        <p:txBody>
          <a:bodyPr vert="horz" wrap="square" lIns="121913" tIns="60956" rIns="121913" bIns="60956" numCol="1" anchor="t" anchorCtr="0" compatLnSpc="1"/>
          <a:lstStyle/>
          <a:p>
            <a:endParaRPr lang="en-US" sz="1325">
              <a:latin typeface="+mn-ea"/>
              <a:ea typeface="+mn-ea"/>
              <a:cs typeface="+mn-ea"/>
              <a:sym typeface="Arial" panose="020B0604020202020204" pitchFamily="34" charset="0"/>
            </a:endParaRPr>
          </a:p>
        </p:txBody>
      </p:sp>
      <p:sp>
        <p:nvSpPr>
          <p:cNvPr id="6" name="Freeform 74"/>
          <p:cNvSpPr>
            <a:spLocks noEditPoints="1"/>
          </p:cNvSpPr>
          <p:nvPr/>
        </p:nvSpPr>
        <p:spPr bwMode="auto">
          <a:xfrm>
            <a:off x="6162746" y="4047617"/>
            <a:ext cx="425431" cy="329983"/>
          </a:xfrm>
          <a:custGeom>
            <a:avLst/>
            <a:gdLst/>
            <a:ahLst/>
            <a:cxnLst>
              <a:cxn ang="0">
                <a:pos x="66" y="17"/>
              </a:cxn>
              <a:cxn ang="0">
                <a:pos x="47" y="30"/>
              </a:cxn>
              <a:cxn ang="0">
                <a:pos x="37" y="36"/>
              </a:cxn>
              <a:cxn ang="0">
                <a:pos x="36" y="36"/>
              </a:cxn>
              <a:cxn ang="0">
                <a:pos x="36" y="36"/>
              </a:cxn>
              <a:cxn ang="0">
                <a:pos x="26" y="30"/>
              </a:cxn>
              <a:cxn ang="0">
                <a:pos x="7" y="17"/>
              </a:cxn>
              <a:cxn ang="0">
                <a:pos x="0" y="7"/>
              </a:cxn>
              <a:cxn ang="0">
                <a:pos x="7" y="0"/>
              </a:cxn>
              <a:cxn ang="0">
                <a:pos x="66" y="0"/>
              </a:cxn>
              <a:cxn ang="0">
                <a:pos x="72" y="6"/>
              </a:cxn>
              <a:cxn ang="0">
                <a:pos x="66" y="17"/>
              </a:cxn>
              <a:cxn ang="0">
                <a:pos x="72" y="50"/>
              </a:cxn>
              <a:cxn ang="0">
                <a:pos x="66" y="56"/>
              </a:cxn>
              <a:cxn ang="0">
                <a:pos x="7" y="56"/>
              </a:cxn>
              <a:cxn ang="0">
                <a:pos x="0" y="50"/>
              </a:cxn>
              <a:cxn ang="0">
                <a:pos x="0" y="18"/>
              </a:cxn>
              <a:cxn ang="0">
                <a:pos x="5" y="21"/>
              </a:cxn>
              <a:cxn ang="0">
                <a:pos x="24" y="35"/>
              </a:cxn>
              <a:cxn ang="0">
                <a:pos x="36" y="41"/>
              </a:cxn>
              <a:cxn ang="0">
                <a:pos x="36" y="41"/>
              </a:cxn>
              <a:cxn ang="0">
                <a:pos x="37" y="41"/>
              </a:cxn>
              <a:cxn ang="0">
                <a:pos x="48" y="35"/>
              </a:cxn>
              <a:cxn ang="0">
                <a:pos x="68" y="21"/>
              </a:cxn>
              <a:cxn ang="0">
                <a:pos x="72" y="18"/>
              </a:cxn>
              <a:cxn ang="0">
                <a:pos x="72" y="50"/>
              </a:cxn>
            </a:cxnLst>
            <a:rect l="0" t="0" r="r" b="b"/>
            <a:pathLst>
              <a:path w="72" h="56">
                <a:moveTo>
                  <a:pt x="66" y="17"/>
                </a:moveTo>
                <a:cubicBezTo>
                  <a:pt x="59" y="21"/>
                  <a:pt x="53" y="26"/>
                  <a:pt x="47" y="30"/>
                </a:cubicBezTo>
                <a:cubicBezTo>
                  <a:pt x="44" y="32"/>
                  <a:pt x="40" y="36"/>
                  <a:pt x="37" y="36"/>
                </a:cubicBezTo>
                <a:cubicBezTo>
                  <a:pt x="36" y="36"/>
                  <a:pt x="36" y="36"/>
                  <a:pt x="36" y="36"/>
                </a:cubicBezTo>
                <a:cubicBezTo>
                  <a:pt x="36" y="36"/>
                  <a:pt x="36" y="36"/>
                  <a:pt x="36" y="36"/>
                </a:cubicBezTo>
                <a:cubicBezTo>
                  <a:pt x="33" y="36"/>
                  <a:pt x="29" y="32"/>
                  <a:pt x="26" y="30"/>
                </a:cubicBezTo>
                <a:cubicBezTo>
                  <a:pt x="20" y="26"/>
                  <a:pt x="14" y="21"/>
                  <a:pt x="7" y="17"/>
                </a:cubicBezTo>
                <a:cubicBezTo>
                  <a:pt x="5" y="15"/>
                  <a:pt x="0" y="11"/>
                  <a:pt x="0" y="7"/>
                </a:cubicBezTo>
                <a:cubicBezTo>
                  <a:pt x="0" y="3"/>
                  <a:pt x="3" y="0"/>
                  <a:pt x="7" y="0"/>
                </a:cubicBezTo>
                <a:cubicBezTo>
                  <a:pt x="66" y="0"/>
                  <a:pt x="66" y="0"/>
                  <a:pt x="66" y="0"/>
                </a:cubicBezTo>
                <a:cubicBezTo>
                  <a:pt x="70" y="0"/>
                  <a:pt x="72" y="2"/>
                  <a:pt x="72" y="6"/>
                </a:cubicBezTo>
                <a:cubicBezTo>
                  <a:pt x="72" y="11"/>
                  <a:pt x="69" y="15"/>
                  <a:pt x="66" y="17"/>
                </a:cubicBezTo>
                <a:close/>
                <a:moveTo>
                  <a:pt x="72" y="50"/>
                </a:moveTo>
                <a:cubicBezTo>
                  <a:pt x="72" y="53"/>
                  <a:pt x="70" y="56"/>
                  <a:pt x="66" y="56"/>
                </a:cubicBezTo>
                <a:cubicBezTo>
                  <a:pt x="7" y="56"/>
                  <a:pt x="7" y="56"/>
                  <a:pt x="7" y="56"/>
                </a:cubicBezTo>
                <a:cubicBezTo>
                  <a:pt x="3" y="56"/>
                  <a:pt x="0" y="53"/>
                  <a:pt x="0" y="50"/>
                </a:cubicBezTo>
                <a:cubicBezTo>
                  <a:pt x="0" y="18"/>
                  <a:pt x="0" y="18"/>
                  <a:pt x="0" y="18"/>
                </a:cubicBezTo>
                <a:cubicBezTo>
                  <a:pt x="2" y="19"/>
                  <a:pt x="3" y="20"/>
                  <a:pt x="5" y="21"/>
                </a:cubicBezTo>
                <a:cubicBezTo>
                  <a:pt x="11" y="26"/>
                  <a:pt x="18" y="30"/>
                  <a:pt x="24" y="35"/>
                </a:cubicBezTo>
                <a:cubicBezTo>
                  <a:pt x="28" y="38"/>
                  <a:pt x="32" y="41"/>
                  <a:pt x="36" y="41"/>
                </a:cubicBezTo>
                <a:cubicBezTo>
                  <a:pt x="36" y="41"/>
                  <a:pt x="36" y="41"/>
                  <a:pt x="36" y="41"/>
                </a:cubicBezTo>
                <a:cubicBezTo>
                  <a:pt x="37" y="41"/>
                  <a:pt x="37" y="41"/>
                  <a:pt x="37" y="41"/>
                </a:cubicBezTo>
                <a:cubicBezTo>
                  <a:pt x="41" y="41"/>
                  <a:pt x="45" y="38"/>
                  <a:pt x="48" y="35"/>
                </a:cubicBezTo>
                <a:cubicBezTo>
                  <a:pt x="55" y="30"/>
                  <a:pt x="62" y="26"/>
                  <a:pt x="68" y="21"/>
                </a:cubicBezTo>
                <a:cubicBezTo>
                  <a:pt x="70" y="20"/>
                  <a:pt x="71" y="19"/>
                  <a:pt x="72" y="18"/>
                </a:cubicBezTo>
                <a:lnTo>
                  <a:pt x="72" y="50"/>
                </a:lnTo>
                <a:close/>
              </a:path>
            </a:pathLst>
          </a:custGeom>
          <a:solidFill>
            <a:schemeClr val="bg1"/>
          </a:solidFill>
          <a:ln w="9525">
            <a:noFill/>
            <a:round/>
          </a:ln>
        </p:spPr>
        <p:txBody>
          <a:bodyPr vert="horz" wrap="square" lIns="121913" tIns="60956" rIns="121913" bIns="60956" numCol="1" anchor="t" anchorCtr="0" compatLnSpc="1"/>
          <a:lstStyle/>
          <a:p>
            <a:endParaRPr lang="en-US" sz="1325">
              <a:latin typeface="+mn-ea"/>
              <a:ea typeface="+mn-ea"/>
              <a:cs typeface="+mn-ea"/>
              <a:sym typeface="Arial" panose="020B0604020202020204" pitchFamily="34" charset="0"/>
            </a:endParaRPr>
          </a:p>
        </p:txBody>
      </p:sp>
      <p:sp>
        <p:nvSpPr>
          <p:cNvPr id="7" name="Freeform 148"/>
          <p:cNvSpPr>
            <a:spLocks noEditPoints="1"/>
          </p:cNvSpPr>
          <p:nvPr/>
        </p:nvSpPr>
        <p:spPr bwMode="auto">
          <a:xfrm>
            <a:off x="5215515" y="4928950"/>
            <a:ext cx="433897" cy="418289"/>
          </a:xfrm>
          <a:custGeom>
            <a:avLst/>
            <a:gdLst/>
            <a:ahLst/>
            <a:cxnLst>
              <a:cxn ang="0">
                <a:pos x="16" y="54"/>
              </a:cxn>
              <a:cxn ang="0">
                <a:pos x="14" y="57"/>
              </a:cxn>
              <a:cxn ang="0">
                <a:pos x="2" y="57"/>
              </a:cxn>
              <a:cxn ang="0">
                <a:pos x="0" y="54"/>
              </a:cxn>
              <a:cxn ang="0">
                <a:pos x="0" y="29"/>
              </a:cxn>
              <a:cxn ang="0">
                <a:pos x="2" y="26"/>
              </a:cxn>
              <a:cxn ang="0">
                <a:pos x="14" y="26"/>
              </a:cxn>
              <a:cxn ang="0">
                <a:pos x="16" y="29"/>
              </a:cxn>
              <a:cxn ang="0">
                <a:pos x="16" y="54"/>
              </a:cxn>
              <a:cxn ang="0">
                <a:pos x="7" y="47"/>
              </a:cxn>
              <a:cxn ang="0">
                <a:pos x="5" y="49"/>
              </a:cxn>
              <a:cxn ang="0">
                <a:pos x="7" y="52"/>
              </a:cxn>
              <a:cxn ang="0">
                <a:pos x="10" y="49"/>
              </a:cxn>
              <a:cxn ang="0">
                <a:pos x="7" y="47"/>
              </a:cxn>
              <a:cxn ang="0">
                <a:pos x="62" y="35"/>
              </a:cxn>
              <a:cxn ang="0">
                <a:pos x="62" y="38"/>
              </a:cxn>
              <a:cxn ang="0">
                <a:pos x="61" y="43"/>
              </a:cxn>
              <a:cxn ang="0">
                <a:pos x="61" y="48"/>
              </a:cxn>
              <a:cxn ang="0">
                <a:pos x="59" y="52"/>
              </a:cxn>
              <a:cxn ang="0">
                <a:pos x="57" y="59"/>
              </a:cxn>
              <a:cxn ang="0">
                <a:pos x="49" y="62"/>
              </a:cxn>
              <a:cxn ang="0">
                <a:pos x="47" y="62"/>
              </a:cxn>
              <a:cxn ang="0">
                <a:pos x="44" y="62"/>
              </a:cxn>
              <a:cxn ang="0">
                <a:pos x="43" y="62"/>
              </a:cxn>
              <a:cxn ang="0">
                <a:pos x="28" y="59"/>
              </a:cxn>
              <a:cxn ang="0">
                <a:pos x="22" y="57"/>
              </a:cxn>
              <a:cxn ang="0">
                <a:pos x="19" y="54"/>
              </a:cxn>
              <a:cxn ang="0">
                <a:pos x="19" y="29"/>
              </a:cxn>
              <a:cxn ang="0">
                <a:pos x="21" y="26"/>
              </a:cxn>
              <a:cxn ang="0">
                <a:pos x="29" y="19"/>
              </a:cxn>
              <a:cxn ang="0">
                <a:pos x="33" y="14"/>
              </a:cxn>
              <a:cxn ang="0">
                <a:pos x="35" y="8"/>
              </a:cxn>
              <a:cxn ang="0">
                <a:pos x="38" y="1"/>
              </a:cxn>
              <a:cxn ang="0">
                <a:pos x="40" y="0"/>
              </a:cxn>
              <a:cxn ang="0">
                <a:pos x="49" y="11"/>
              </a:cxn>
              <a:cxn ang="0">
                <a:pos x="46" y="18"/>
              </a:cxn>
              <a:cxn ang="0">
                <a:pos x="45" y="21"/>
              </a:cxn>
              <a:cxn ang="0">
                <a:pos x="56" y="21"/>
              </a:cxn>
              <a:cxn ang="0">
                <a:pos x="64" y="29"/>
              </a:cxn>
              <a:cxn ang="0">
                <a:pos x="62" y="35"/>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solidFill>
            <a:schemeClr val="bg1"/>
          </a:solidFill>
          <a:ln w="9525">
            <a:noFill/>
            <a:round/>
          </a:ln>
        </p:spPr>
        <p:txBody>
          <a:bodyPr vert="horz" wrap="square" lIns="121913" tIns="60956" rIns="121913" bIns="60956" numCol="1" anchor="t" anchorCtr="0" compatLnSpc="1"/>
          <a:lstStyle/>
          <a:p>
            <a:endParaRPr lang="en-US" sz="1325">
              <a:latin typeface="+mn-ea"/>
              <a:ea typeface="+mn-ea"/>
              <a:cs typeface="+mn-ea"/>
              <a:sym typeface="Arial" panose="020B0604020202020204" pitchFamily="34" charset="0"/>
            </a:endParaRPr>
          </a:p>
        </p:txBody>
      </p:sp>
      <p:sp>
        <p:nvSpPr>
          <p:cNvPr id="11" name="Freeform 21"/>
          <p:cNvSpPr>
            <a:spLocks noEditPoints="1"/>
          </p:cNvSpPr>
          <p:nvPr/>
        </p:nvSpPr>
        <p:spPr bwMode="auto">
          <a:xfrm>
            <a:off x="5183588" y="3071747"/>
            <a:ext cx="412728" cy="335168"/>
          </a:xfrm>
          <a:custGeom>
            <a:avLst/>
            <a:gdLst/>
            <a:ahLst/>
            <a:cxnLst>
              <a:cxn ang="0">
                <a:pos x="69" y="43"/>
              </a:cxn>
              <a:cxn ang="0">
                <a:pos x="64" y="46"/>
              </a:cxn>
              <a:cxn ang="0">
                <a:pos x="54" y="56"/>
              </a:cxn>
              <a:cxn ang="0">
                <a:pos x="44" y="46"/>
              </a:cxn>
              <a:cxn ang="0">
                <a:pos x="28" y="46"/>
              </a:cxn>
              <a:cxn ang="0">
                <a:pos x="18" y="56"/>
              </a:cxn>
              <a:cxn ang="0">
                <a:pos x="8" y="46"/>
              </a:cxn>
              <a:cxn ang="0">
                <a:pos x="5" y="46"/>
              </a:cxn>
              <a:cxn ang="0">
                <a:pos x="0" y="43"/>
              </a:cxn>
              <a:cxn ang="0">
                <a:pos x="3" y="41"/>
              </a:cxn>
              <a:cxn ang="0">
                <a:pos x="3" y="28"/>
              </a:cxn>
              <a:cxn ang="0">
                <a:pos x="4" y="20"/>
              </a:cxn>
              <a:cxn ang="0">
                <a:pos x="12" y="12"/>
              </a:cxn>
              <a:cxn ang="0">
                <a:pos x="17" y="10"/>
              </a:cxn>
              <a:cxn ang="0">
                <a:pos x="23" y="10"/>
              </a:cxn>
              <a:cxn ang="0">
                <a:pos x="23" y="2"/>
              </a:cxn>
              <a:cxn ang="0">
                <a:pos x="26" y="0"/>
              </a:cxn>
              <a:cxn ang="0">
                <a:pos x="67" y="0"/>
              </a:cxn>
              <a:cxn ang="0">
                <a:pos x="69" y="2"/>
              </a:cxn>
              <a:cxn ang="0">
                <a:pos x="69" y="43"/>
              </a:cxn>
              <a:cxn ang="0">
                <a:pos x="23" y="25"/>
              </a:cxn>
              <a:cxn ang="0">
                <a:pos x="23" y="15"/>
              </a:cxn>
              <a:cxn ang="0">
                <a:pos x="17" y="15"/>
              </a:cxn>
              <a:cxn ang="0">
                <a:pos x="16" y="15"/>
              </a:cxn>
              <a:cxn ang="0">
                <a:pos x="8" y="23"/>
              </a:cxn>
              <a:cxn ang="0">
                <a:pos x="8" y="24"/>
              </a:cxn>
              <a:cxn ang="0">
                <a:pos x="8" y="25"/>
              </a:cxn>
              <a:cxn ang="0">
                <a:pos x="23" y="25"/>
              </a:cxn>
              <a:cxn ang="0">
                <a:pos x="18" y="41"/>
              </a:cxn>
              <a:cxn ang="0">
                <a:pos x="13" y="46"/>
              </a:cxn>
              <a:cxn ang="0">
                <a:pos x="18" y="51"/>
              </a:cxn>
              <a:cxn ang="0">
                <a:pos x="23" y="46"/>
              </a:cxn>
              <a:cxn ang="0">
                <a:pos x="18" y="41"/>
              </a:cxn>
              <a:cxn ang="0">
                <a:pos x="54" y="41"/>
              </a:cxn>
              <a:cxn ang="0">
                <a:pos x="49" y="46"/>
              </a:cxn>
              <a:cxn ang="0">
                <a:pos x="54" y="51"/>
              </a:cxn>
              <a:cxn ang="0">
                <a:pos x="59" y="46"/>
              </a:cxn>
              <a:cxn ang="0">
                <a:pos x="54" y="41"/>
              </a:cxn>
            </a:cxnLst>
            <a:rect l="0" t="0" r="r" b="b"/>
            <a:pathLst>
              <a:path w="69" h="56">
                <a:moveTo>
                  <a:pt x="69" y="43"/>
                </a:moveTo>
                <a:cubicBezTo>
                  <a:pt x="69" y="46"/>
                  <a:pt x="66" y="46"/>
                  <a:pt x="64" y="46"/>
                </a:cubicBezTo>
                <a:cubicBezTo>
                  <a:pt x="64" y="52"/>
                  <a:pt x="60" y="56"/>
                  <a:pt x="54" y="56"/>
                </a:cubicBezTo>
                <a:cubicBezTo>
                  <a:pt x="48" y="56"/>
                  <a:pt x="44" y="52"/>
                  <a:pt x="44" y="46"/>
                </a:cubicBezTo>
                <a:cubicBezTo>
                  <a:pt x="28" y="46"/>
                  <a:pt x="28" y="46"/>
                  <a:pt x="28" y="46"/>
                </a:cubicBezTo>
                <a:cubicBezTo>
                  <a:pt x="28" y="52"/>
                  <a:pt x="24" y="56"/>
                  <a:pt x="18" y="56"/>
                </a:cubicBezTo>
                <a:cubicBezTo>
                  <a:pt x="12" y="56"/>
                  <a:pt x="8" y="52"/>
                  <a:pt x="8" y="46"/>
                </a:cubicBezTo>
                <a:cubicBezTo>
                  <a:pt x="5" y="46"/>
                  <a:pt x="5" y="46"/>
                  <a:pt x="5" y="46"/>
                </a:cubicBezTo>
                <a:cubicBezTo>
                  <a:pt x="3" y="46"/>
                  <a:pt x="0" y="46"/>
                  <a:pt x="0" y="43"/>
                </a:cubicBezTo>
                <a:cubicBezTo>
                  <a:pt x="0" y="42"/>
                  <a:pt x="1" y="41"/>
                  <a:pt x="3" y="41"/>
                </a:cubicBezTo>
                <a:cubicBezTo>
                  <a:pt x="3" y="28"/>
                  <a:pt x="3" y="28"/>
                  <a:pt x="3" y="28"/>
                </a:cubicBezTo>
                <a:cubicBezTo>
                  <a:pt x="3" y="25"/>
                  <a:pt x="2" y="22"/>
                  <a:pt x="4" y="20"/>
                </a:cubicBezTo>
                <a:cubicBezTo>
                  <a:pt x="12" y="12"/>
                  <a:pt x="12" y="12"/>
                  <a:pt x="12" y="12"/>
                </a:cubicBezTo>
                <a:cubicBezTo>
                  <a:pt x="13" y="11"/>
                  <a:pt x="15" y="10"/>
                  <a:pt x="17" y="10"/>
                </a:cubicBezTo>
                <a:cubicBezTo>
                  <a:pt x="23" y="10"/>
                  <a:pt x="23" y="10"/>
                  <a:pt x="23" y="10"/>
                </a:cubicBezTo>
                <a:cubicBezTo>
                  <a:pt x="23" y="2"/>
                  <a:pt x="23" y="2"/>
                  <a:pt x="23" y="2"/>
                </a:cubicBezTo>
                <a:cubicBezTo>
                  <a:pt x="23" y="1"/>
                  <a:pt x="24" y="0"/>
                  <a:pt x="26" y="0"/>
                </a:cubicBezTo>
                <a:cubicBezTo>
                  <a:pt x="67" y="0"/>
                  <a:pt x="67" y="0"/>
                  <a:pt x="67" y="0"/>
                </a:cubicBezTo>
                <a:cubicBezTo>
                  <a:pt x="68" y="0"/>
                  <a:pt x="69" y="1"/>
                  <a:pt x="69" y="2"/>
                </a:cubicBezTo>
                <a:lnTo>
                  <a:pt x="69" y="43"/>
                </a:lnTo>
                <a:close/>
                <a:moveTo>
                  <a:pt x="23" y="25"/>
                </a:moveTo>
                <a:cubicBezTo>
                  <a:pt x="23" y="15"/>
                  <a:pt x="23" y="15"/>
                  <a:pt x="23" y="15"/>
                </a:cubicBezTo>
                <a:cubicBezTo>
                  <a:pt x="17" y="15"/>
                  <a:pt x="17" y="15"/>
                  <a:pt x="17" y="15"/>
                </a:cubicBezTo>
                <a:cubicBezTo>
                  <a:pt x="17" y="15"/>
                  <a:pt x="16" y="15"/>
                  <a:pt x="16" y="15"/>
                </a:cubicBezTo>
                <a:cubicBezTo>
                  <a:pt x="8" y="23"/>
                  <a:pt x="8" y="23"/>
                  <a:pt x="8" y="23"/>
                </a:cubicBezTo>
                <a:cubicBezTo>
                  <a:pt x="8" y="23"/>
                  <a:pt x="8" y="24"/>
                  <a:pt x="8" y="24"/>
                </a:cubicBezTo>
                <a:cubicBezTo>
                  <a:pt x="8" y="25"/>
                  <a:pt x="8" y="25"/>
                  <a:pt x="8" y="25"/>
                </a:cubicBezTo>
                <a:lnTo>
                  <a:pt x="23" y="25"/>
                </a:lnTo>
                <a:close/>
                <a:moveTo>
                  <a:pt x="18" y="41"/>
                </a:moveTo>
                <a:cubicBezTo>
                  <a:pt x="15" y="41"/>
                  <a:pt x="13" y="43"/>
                  <a:pt x="13" y="46"/>
                </a:cubicBezTo>
                <a:cubicBezTo>
                  <a:pt x="13" y="49"/>
                  <a:pt x="15" y="51"/>
                  <a:pt x="18" y="51"/>
                </a:cubicBezTo>
                <a:cubicBezTo>
                  <a:pt x="21" y="51"/>
                  <a:pt x="23" y="49"/>
                  <a:pt x="23" y="46"/>
                </a:cubicBezTo>
                <a:cubicBezTo>
                  <a:pt x="23" y="43"/>
                  <a:pt x="21" y="41"/>
                  <a:pt x="18" y="41"/>
                </a:cubicBezTo>
                <a:close/>
                <a:moveTo>
                  <a:pt x="54" y="41"/>
                </a:moveTo>
                <a:cubicBezTo>
                  <a:pt x="51" y="41"/>
                  <a:pt x="49" y="43"/>
                  <a:pt x="49" y="46"/>
                </a:cubicBezTo>
                <a:cubicBezTo>
                  <a:pt x="49" y="49"/>
                  <a:pt x="51" y="51"/>
                  <a:pt x="54" y="51"/>
                </a:cubicBezTo>
                <a:cubicBezTo>
                  <a:pt x="57" y="51"/>
                  <a:pt x="59" y="49"/>
                  <a:pt x="59" y="46"/>
                </a:cubicBezTo>
                <a:cubicBezTo>
                  <a:pt x="59" y="43"/>
                  <a:pt x="57" y="41"/>
                  <a:pt x="54" y="41"/>
                </a:cubicBezTo>
                <a:close/>
              </a:path>
            </a:pathLst>
          </a:custGeom>
          <a:solidFill>
            <a:schemeClr val="bg1"/>
          </a:solidFill>
          <a:ln w="9525">
            <a:noFill/>
            <a:round/>
          </a:ln>
        </p:spPr>
        <p:txBody>
          <a:bodyPr vert="horz" wrap="square" lIns="121913" tIns="60956" rIns="121913" bIns="60956" numCol="1" anchor="t" anchorCtr="0" compatLnSpc="1"/>
          <a:lstStyle/>
          <a:p>
            <a:endParaRPr lang="en-US" sz="1325">
              <a:latin typeface="+mn-ea"/>
              <a:ea typeface="+mn-ea"/>
              <a:cs typeface="+mn-ea"/>
              <a:sym typeface="Arial" panose="020B0604020202020204" pitchFamily="34" charset="0"/>
            </a:endParaRPr>
          </a:p>
        </p:txBody>
      </p:sp>
      <p:sp>
        <p:nvSpPr>
          <p:cNvPr id="12" name="Freeform 118"/>
          <p:cNvSpPr>
            <a:spLocks noEditPoints="1"/>
          </p:cNvSpPr>
          <p:nvPr/>
        </p:nvSpPr>
        <p:spPr bwMode="auto">
          <a:xfrm>
            <a:off x="6218338" y="2103770"/>
            <a:ext cx="436010" cy="424305"/>
          </a:xfrm>
          <a:custGeom>
            <a:avLst/>
            <a:gdLst/>
            <a:ahLst/>
            <a:cxnLst>
              <a:cxn ang="0">
                <a:pos x="53" y="58"/>
              </a:cxn>
              <a:cxn ang="0">
                <a:pos x="31" y="67"/>
              </a:cxn>
              <a:cxn ang="0">
                <a:pos x="0" y="36"/>
              </a:cxn>
              <a:cxn ang="0">
                <a:pos x="31" y="5"/>
              </a:cxn>
              <a:cxn ang="0">
                <a:pos x="31" y="36"/>
              </a:cxn>
              <a:cxn ang="0">
                <a:pos x="53" y="58"/>
              </a:cxn>
              <a:cxn ang="0">
                <a:pos x="36" y="31"/>
              </a:cxn>
              <a:cxn ang="0">
                <a:pos x="36" y="0"/>
              </a:cxn>
              <a:cxn ang="0">
                <a:pos x="67" y="31"/>
              </a:cxn>
              <a:cxn ang="0">
                <a:pos x="36" y="31"/>
              </a:cxn>
              <a:cxn ang="0">
                <a:pos x="69" y="36"/>
              </a:cxn>
              <a:cxn ang="0">
                <a:pos x="60" y="58"/>
              </a:cxn>
              <a:cxn ang="0">
                <a:pos x="38" y="36"/>
              </a:cxn>
              <a:cxn ang="0">
                <a:pos x="69" y="36"/>
              </a:cxn>
            </a:cxnLst>
            <a:rect l="0" t="0" r="r" b="b"/>
            <a:pathLst>
              <a:path w="69" h="67">
                <a:moveTo>
                  <a:pt x="53" y="58"/>
                </a:moveTo>
                <a:cubicBezTo>
                  <a:pt x="47" y="64"/>
                  <a:pt x="39" y="67"/>
                  <a:pt x="31" y="67"/>
                </a:cubicBezTo>
                <a:cubicBezTo>
                  <a:pt x="14" y="67"/>
                  <a:pt x="0" y="53"/>
                  <a:pt x="0" y="36"/>
                </a:cubicBezTo>
                <a:cubicBezTo>
                  <a:pt x="0" y="19"/>
                  <a:pt x="14" y="5"/>
                  <a:pt x="31" y="5"/>
                </a:cubicBezTo>
                <a:cubicBezTo>
                  <a:pt x="31" y="36"/>
                  <a:pt x="31" y="36"/>
                  <a:pt x="31" y="36"/>
                </a:cubicBezTo>
                <a:lnTo>
                  <a:pt x="53" y="58"/>
                </a:lnTo>
                <a:close/>
                <a:moveTo>
                  <a:pt x="36" y="31"/>
                </a:moveTo>
                <a:cubicBezTo>
                  <a:pt x="36" y="0"/>
                  <a:pt x="36" y="0"/>
                  <a:pt x="36" y="0"/>
                </a:cubicBezTo>
                <a:cubicBezTo>
                  <a:pt x="53" y="0"/>
                  <a:pt x="67" y="14"/>
                  <a:pt x="67" y="31"/>
                </a:cubicBezTo>
                <a:lnTo>
                  <a:pt x="36" y="31"/>
                </a:lnTo>
                <a:close/>
                <a:moveTo>
                  <a:pt x="69" y="36"/>
                </a:moveTo>
                <a:cubicBezTo>
                  <a:pt x="69" y="45"/>
                  <a:pt x="66" y="53"/>
                  <a:pt x="60" y="58"/>
                </a:cubicBezTo>
                <a:cubicBezTo>
                  <a:pt x="38" y="36"/>
                  <a:pt x="38" y="36"/>
                  <a:pt x="38" y="36"/>
                </a:cubicBezTo>
                <a:lnTo>
                  <a:pt x="69" y="36"/>
                </a:lnTo>
                <a:close/>
              </a:path>
            </a:pathLst>
          </a:custGeom>
          <a:solidFill>
            <a:schemeClr val="bg1"/>
          </a:solidFill>
          <a:ln w="9525">
            <a:noFill/>
            <a:round/>
          </a:ln>
        </p:spPr>
        <p:txBody>
          <a:bodyPr vert="horz" wrap="square" lIns="121913" tIns="60956" rIns="121913" bIns="60956" numCol="1" anchor="t" anchorCtr="0" compatLnSpc="1"/>
          <a:lstStyle/>
          <a:p>
            <a:endParaRPr lang="en-US" sz="1325">
              <a:latin typeface="+mn-ea"/>
              <a:ea typeface="+mn-ea"/>
              <a:cs typeface="+mn-ea"/>
              <a:sym typeface="Arial" panose="020B0604020202020204" pitchFamily="34" charset="0"/>
            </a:endParaRPr>
          </a:p>
        </p:txBody>
      </p:sp>
      <p:sp>
        <p:nvSpPr>
          <p:cNvPr id="14" name="Text Placeholder 3"/>
          <p:cNvSpPr txBox="1"/>
          <p:nvPr/>
        </p:nvSpPr>
        <p:spPr>
          <a:xfrm>
            <a:off x="5697019" y="5430680"/>
            <a:ext cx="189155" cy="20422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fontAlgn="auto">
              <a:spcBef>
                <a:spcPct val="20000"/>
              </a:spcBef>
              <a:spcAft>
                <a:spcPts val="0"/>
              </a:spcAft>
              <a:defRPr/>
            </a:pPr>
            <a:r>
              <a:rPr lang="en-US" sz="1325" dirty="0">
                <a:solidFill>
                  <a:schemeClr val="bg1"/>
                </a:solidFill>
                <a:latin typeface="+mn-ea"/>
                <a:ea typeface="+mn-ea"/>
                <a:cs typeface="+mn-ea"/>
                <a:sym typeface="Arial" panose="020B0604020202020204" pitchFamily="34" charset="0"/>
              </a:rPr>
              <a:t>01</a:t>
            </a:r>
            <a:endParaRPr lang="en-US" sz="1325" dirty="0">
              <a:solidFill>
                <a:schemeClr val="bg1"/>
              </a:solidFill>
              <a:latin typeface="+mn-ea"/>
              <a:ea typeface="+mn-ea"/>
              <a:cs typeface="+mn-ea"/>
              <a:sym typeface="Arial" panose="020B0604020202020204" pitchFamily="34" charset="0"/>
            </a:endParaRPr>
          </a:p>
        </p:txBody>
      </p:sp>
      <p:sp>
        <p:nvSpPr>
          <p:cNvPr id="15" name="Text Placeholder 3"/>
          <p:cNvSpPr txBox="1"/>
          <p:nvPr/>
        </p:nvSpPr>
        <p:spPr>
          <a:xfrm>
            <a:off x="5688553" y="3602035"/>
            <a:ext cx="189155" cy="20422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fontAlgn="auto">
              <a:spcBef>
                <a:spcPct val="20000"/>
              </a:spcBef>
              <a:spcAft>
                <a:spcPts val="0"/>
              </a:spcAft>
              <a:defRPr/>
            </a:pPr>
            <a:r>
              <a:rPr lang="en-US" sz="1325" dirty="0">
                <a:solidFill>
                  <a:schemeClr val="bg1"/>
                </a:solidFill>
                <a:latin typeface="+mn-ea"/>
                <a:ea typeface="+mn-ea"/>
                <a:cs typeface="+mn-ea"/>
                <a:sym typeface="Arial" panose="020B0604020202020204" pitchFamily="34" charset="0"/>
              </a:rPr>
              <a:t>03</a:t>
            </a:r>
            <a:endParaRPr lang="en-US" sz="1325" dirty="0">
              <a:solidFill>
                <a:schemeClr val="bg1"/>
              </a:solidFill>
              <a:latin typeface="+mn-ea"/>
              <a:ea typeface="+mn-ea"/>
              <a:cs typeface="+mn-ea"/>
              <a:sym typeface="Arial" panose="020B0604020202020204" pitchFamily="34" charset="0"/>
            </a:endParaRPr>
          </a:p>
        </p:txBody>
      </p:sp>
      <p:sp>
        <p:nvSpPr>
          <p:cNvPr id="17" name="Text Placeholder 3"/>
          <p:cNvSpPr txBox="1"/>
          <p:nvPr/>
        </p:nvSpPr>
        <p:spPr>
          <a:xfrm>
            <a:off x="5893394" y="4528586"/>
            <a:ext cx="189155" cy="20422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fontAlgn="auto">
              <a:spcBef>
                <a:spcPct val="20000"/>
              </a:spcBef>
              <a:spcAft>
                <a:spcPts val="0"/>
              </a:spcAft>
              <a:defRPr/>
            </a:pPr>
            <a:r>
              <a:rPr lang="en-US" sz="1325" dirty="0">
                <a:solidFill>
                  <a:schemeClr val="bg1"/>
                </a:solidFill>
                <a:latin typeface="+mn-ea"/>
                <a:ea typeface="+mn-ea"/>
                <a:cs typeface="+mn-ea"/>
                <a:sym typeface="Arial" panose="020B0604020202020204" pitchFamily="34" charset="0"/>
              </a:rPr>
              <a:t>02</a:t>
            </a:r>
            <a:endParaRPr lang="en-US" sz="1325" dirty="0">
              <a:solidFill>
                <a:schemeClr val="bg1"/>
              </a:solidFill>
              <a:latin typeface="+mn-ea"/>
              <a:ea typeface="+mn-ea"/>
              <a:cs typeface="+mn-ea"/>
              <a:sym typeface="Arial" panose="020B0604020202020204" pitchFamily="34" charset="0"/>
            </a:endParaRPr>
          </a:p>
        </p:txBody>
      </p:sp>
      <p:sp>
        <p:nvSpPr>
          <p:cNvPr id="18" name="Text Placeholder 3"/>
          <p:cNvSpPr txBox="1"/>
          <p:nvPr/>
        </p:nvSpPr>
        <p:spPr>
          <a:xfrm>
            <a:off x="5893395" y="2649445"/>
            <a:ext cx="189155" cy="20422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fontAlgn="auto">
              <a:spcBef>
                <a:spcPct val="20000"/>
              </a:spcBef>
              <a:spcAft>
                <a:spcPts val="0"/>
              </a:spcAft>
              <a:defRPr/>
            </a:pPr>
            <a:r>
              <a:rPr lang="en-US" sz="1325" dirty="0">
                <a:solidFill>
                  <a:schemeClr val="bg1"/>
                </a:solidFill>
                <a:latin typeface="+mn-ea"/>
                <a:ea typeface="+mn-ea"/>
                <a:cs typeface="+mn-ea"/>
                <a:sym typeface="Arial" panose="020B0604020202020204" pitchFamily="34" charset="0"/>
              </a:rPr>
              <a:t>04</a:t>
            </a:r>
            <a:endParaRPr lang="en-US" sz="1325" dirty="0">
              <a:solidFill>
                <a:schemeClr val="bg1"/>
              </a:solidFill>
              <a:latin typeface="+mn-ea"/>
              <a:ea typeface="+mn-ea"/>
              <a:cs typeface="+mn-ea"/>
              <a:sym typeface="Arial" panose="020B0604020202020204" pitchFamily="34" charset="0"/>
            </a:endParaRPr>
          </a:p>
        </p:txBody>
      </p:sp>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443" y="1028962"/>
            <a:ext cx="3988485" cy="5829038"/>
          </a:xfrm>
          <a:prstGeom prst="rect">
            <a:avLst/>
          </a:prstGeom>
        </p:spPr>
      </p:pic>
      <p:sp>
        <p:nvSpPr>
          <p:cNvPr id="21" name="文本框 20"/>
          <p:cNvSpPr txBox="1"/>
          <p:nvPr/>
        </p:nvSpPr>
        <p:spPr>
          <a:xfrm>
            <a:off x="1862976" y="2132856"/>
            <a:ext cx="5363068" cy="461665"/>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当前充电模式 （是否处于充电中）</a:t>
            </a:r>
            <a:endParaRPr lang="zh-CN" altLang="en-US" sz="2400" dirty="0">
              <a:latin typeface="宋体" panose="02010600030101010101" pitchFamily="2" charset="-122"/>
              <a:ea typeface="宋体" panose="02010600030101010101" pitchFamily="2" charset="-122"/>
            </a:endParaRPr>
          </a:p>
        </p:txBody>
      </p:sp>
      <p:sp>
        <p:nvSpPr>
          <p:cNvPr id="22" name="闪电形 21"/>
          <p:cNvSpPr/>
          <p:nvPr/>
        </p:nvSpPr>
        <p:spPr>
          <a:xfrm>
            <a:off x="1307436" y="2152049"/>
            <a:ext cx="338590" cy="424305"/>
          </a:xfrm>
          <a:prstGeom prst="lightningBol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240" y="3062694"/>
            <a:ext cx="412728" cy="335168"/>
          </a:xfrm>
          <a:prstGeom prst="rect">
            <a:avLst/>
          </a:prstGeom>
        </p:spPr>
      </p:pic>
      <p:sp>
        <p:nvSpPr>
          <p:cNvPr id="24" name="文本框 23"/>
          <p:cNvSpPr txBox="1"/>
          <p:nvPr/>
        </p:nvSpPr>
        <p:spPr>
          <a:xfrm>
            <a:off x="1940561" y="2999397"/>
            <a:ext cx="5285483" cy="461665"/>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2000 </a:t>
            </a:r>
            <a:r>
              <a:rPr lang="en-US" altLang="zh-CN" sz="2400" dirty="0" err="1">
                <a:latin typeface="宋体" panose="02010600030101010101" pitchFamily="2" charset="-122"/>
                <a:ea typeface="宋体" panose="02010600030101010101" pitchFamily="2" charset="-122"/>
              </a:rPr>
              <a:t>mAh</a:t>
            </a:r>
            <a:r>
              <a:rPr lang="zh-CN" altLang="en-US" sz="2400" dirty="0">
                <a:latin typeface="宋体" panose="02010600030101010101" pitchFamily="2" charset="-122"/>
                <a:ea typeface="宋体" panose="02010600030101010101" pitchFamily="2" charset="-122"/>
              </a:rPr>
              <a:t>锂电池，独立连续供电约</a:t>
            </a:r>
            <a:r>
              <a:rPr lang="en-US" altLang="zh-CN" sz="2400" dirty="0">
                <a:latin typeface="宋体" panose="02010600030101010101" pitchFamily="2" charset="-122"/>
                <a:ea typeface="宋体" panose="02010600030101010101" pitchFamily="2" charset="-122"/>
              </a:rPr>
              <a:t>6h</a:t>
            </a:r>
            <a:endParaRPr lang="zh-CN" altLang="en-US" sz="2400" dirty="0">
              <a:latin typeface="宋体" panose="02010600030101010101" pitchFamily="2" charset="-122"/>
              <a:ea typeface="宋体" panose="02010600030101010101" pitchFamily="2" charset="-122"/>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82" y="3919923"/>
            <a:ext cx="1016243" cy="710749"/>
          </a:xfrm>
          <a:prstGeom prst="rect">
            <a:avLst/>
          </a:prstGeom>
        </p:spPr>
      </p:pic>
      <p:sp>
        <p:nvSpPr>
          <p:cNvPr id="26" name="文本框 25"/>
          <p:cNvSpPr txBox="1"/>
          <p:nvPr/>
        </p:nvSpPr>
        <p:spPr>
          <a:xfrm>
            <a:off x="1862976" y="4062409"/>
            <a:ext cx="5795116" cy="461665"/>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蓝牙通信，用于在软硬件设备间传递数据</a:t>
            </a:r>
            <a:endParaRPr lang="zh-CN" altLang="en-US" sz="2400" dirty="0">
              <a:latin typeface="宋体" panose="02010600030101010101" pitchFamily="2" charset="-122"/>
              <a:ea typeface="宋体" panose="02010600030101010101" pitchFamily="2" charset="-122"/>
            </a:endParaRPr>
          </a:p>
        </p:txBody>
      </p:sp>
      <p:pic>
        <p:nvPicPr>
          <p:cNvPr id="28" name="图片 27"/>
          <p:cNvPicPr>
            <a:picLocks noChangeAspect="1"/>
          </p:cNvPicPr>
          <p:nvPr/>
        </p:nvPicPr>
        <p:blipFill>
          <a:blip r:embed="rId5" cstate="print">
            <a:extLst>
              <a:ext uri="{BEBA8EAE-BF5A-486C-A8C5-ECC9F3942E4B}">
                <a14:imgProps xmlns:a14="http://schemas.microsoft.com/office/drawing/2010/main">
                  <a14:imgLayer r:embed="rId6">
                    <a14:imgEffect>
                      <a14:backgroundRemoval t="9804" b="100000" l="10000" r="100000"/>
                    </a14:imgEffect>
                  </a14:imgLayer>
                </a14:imgProps>
              </a:ext>
              <a:ext uri="{28A0092B-C50C-407E-A947-70E740481C1C}">
                <a14:useLocalDpi xmlns:a14="http://schemas.microsoft.com/office/drawing/2010/main" val="0"/>
              </a:ext>
            </a:extLst>
          </a:blip>
          <a:stretch>
            <a:fillRect/>
          </a:stretch>
        </p:blipFill>
        <p:spPr>
          <a:xfrm>
            <a:off x="1120261" y="5036872"/>
            <a:ext cx="712273" cy="644423"/>
          </a:xfrm>
          <a:prstGeom prst="rect">
            <a:avLst/>
          </a:prstGeom>
        </p:spPr>
      </p:pic>
      <p:sp>
        <p:nvSpPr>
          <p:cNvPr id="30" name="文本框 29"/>
          <p:cNvSpPr txBox="1"/>
          <p:nvPr/>
        </p:nvSpPr>
        <p:spPr>
          <a:xfrm>
            <a:off x="1859110" y="5197176"/>
            <a:ext cx="5654966" cy="461665"/>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报错提示 （如连接有误，器件损坏等</a:t>
            </a:r>
            <a:r>
              <a:rPr lang="zh-CN" altLang="en-US" sz="2275" dirty="0"/>
              <a:t>）</a:t>
            </a:r>
            <a:endParaRPr lang="zh-CN" altLang="en-US" sz="2275"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03</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配件</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2" name="图片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172" y="2078777"/>
            <a:ext cx="4290611" cy="377786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641" y="2364029"/>
            <a:ext cx="2463666" cy="320736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512" y="2044450"/>
            <a:ext cx="2619917" cy="3593332"/>
          </a:xfrm>
          <a:prstGeom prst="rect">
            <a:avLst/>
          </a:prstGeom>
        </p:spPr>
      </p:pic>
      <p:sp>
        <p:nvSpPr>
          <p:cNvPr id="13" name="文本框 12"/>
          <p:cNvSpPr txBox="1"/>
          <p:nvPr/>
        </p:nvSpPr>
        <p:spPr>
          <a:xfrm>
            <a:off x="5704847" y="5680191"/>
            <a:ext cx="1190864" cy="442429"/>
          </a:xfrm>
          <a:prstGeom prst="rect">
            <a:avLst/>
          </a:prstGeom>
          <a:noFill/>
        </p:spPr>
        <p:txBody>
          <a:bodyPr wrap="square" rtlCol="0">
            <a:spAutoFit/>
          </a:bodyPr>
          <a:lstStyle/>
          <a:p>
            <a:r>
              <a:rPr lang="zh-CN" altLang="en-US" sz="2275" dirty="0">
                <a:latin typeface="宋体" panose="02010600030101010101" pitchFamily="2" charset="-122"/>
              </a:rPr>
              <a:t>压力帽 </a:t>
            </a:r>
            <a:endParaRPr lang="zh-CN" altLang="en-US" sz="2275" dirty="0">
              <a:latin typeface="宋体" panose="02010600030101010101" pitchFamily="2" charset="-122"/>
            </a:endParaRPr>
          </a:p>
        </p:txBody>
      </p:sp>
      <p:sp>
        <p:nvSpPr>
          <p:cNvPr id="16" name="文本框 15"/>
          <p:cNvSpPr txBox="1"/>
          <p:nvPr/>
        </p:nvSpPr>
        <p:spPr>
          <a:xfrm>
            <a:off x="9507038" y="5680191"/>
            <a:ext cx="1190864" cy="442429"/>
          </a:xfrm>
          <a:prstGeom prst="rect">
            <a:avLst/>
          </a:prstGeom>
          <a:noFill/>
        </p:spPr>
        <p:txBody>
          <a:bodyPr wrap="square" rtlCol="0">
            <a:spAutoFit/>
          </a:bodyPr>
          <a:lstStyle/>
          <a:p>
            <a:r>
              <a:rPr lang="zh-CN" altLang="en-US" sz="2275" dirty="0">
                <a:latin typeface="宋体" panose="02010600030101010101" pitchFamily="2" charset="-122"/>
              </a:rPr>
              <a:t>遮光帽 </a:t>
            </a:r>
            <a:endParaRPr lang="zh-CN" altLang="en-US" sz="2275" dirty="0">
              <a:latin typeface="宋体" panose="02010600030101010101" pitchFamily="2" charset="-122"/>
            </a:endParaRPr>
          </a:p>
        </p:txBody>
      </p:sp>
      <p:sp>
        <p:nvSpPr>
          <p:cNvPr id="19" name="文本框 18"/>
          <p:cNvSpPr txBox="1"/>
          <p:nvPr/>
        </p:nvSpPr>
        <p:spPr>
          <a:xfrm>
            <a:off x="1902656" y="5625813"/>
            <a:ext cx="1190864" cy="461665"/>
          </a:xfrm>
          <a:prstGeom prst="rect">
            <a:avLst/>
          </a:prstGeom>
          <a:noFill/>
        </p:spPr>
        <p:txBody>
          <a:bodyPr wrap="square" rtlCol="0">
            <a:spAutoFit/>
          </a:bodyPr>
          <a:lstStyle/>
          <a:p>
            <a:r>
              <a:rPr lang="zh-CN" altLang="en-US" sz="2400" dirty="0">
                <a:latin typeface="宋体" panose="02010600030101010101" pitchFamily="2" charset="-122"/>
              </a:rPr>
              <a:t>光极帽</a:t>
            </a:r>
            <a:endParaRPr lang="zh-CN" altLang="en-US" sz="2275" dirty="0">
              <a:latin typeface="宋体" panose="02010600030101010101" pitchFamily="2" charset="-122"/>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1970362" y="2850994"/>
            <a:ext cx="1368152" cy="119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7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04</a:t>
            </a:r>
            <a:endParaRPr lang="zh-CN" altLang="zh-CN" sz="8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3338513" y="2921168"/>
            <a:ext cx="8853487"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数据采集和导出</a:t>
            </a:r>
            <a:endPar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04</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硬件配对</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1628800"/>
            <a:ext cx="8991774" cy="4646648"/>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04</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设置通道</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3" name="图片 2"/>
          <p:cNvPicPr>
            <a:picLocks noChangeAspect="1"/>
          </p:cNvPicPr>
          <p:nvPr/>
        </p:nvPicPr>
        <p:blipFill>
          <a:blip r:embed="rId2"/>
          <a:stretch>
            <a:fillRect/>
          </a:stretch>
        </p:blipFill>
        <p:spPr>
          <a:xfrm>
            <a:off x="78934" y="1402493"/>
            <a:ext cx="12034131" cy="5160597"/>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04</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软件设置</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3" name="图片 2"/>
          <p:cNvPicPr>
            <a:picLocks noChangeAspect="1"/>
          </p:cNvPicPr>
          <p:nvPr/>
        </p:nvPicPr>
        <p:blipFill rotWithShape="1">
          <a:blip r:embed="rId2"/>
          <a:srcRect t="2313"/>
          <a:stretch>
            <a:fillRect/>
          </a:stretch>
        </p:blipFill>
        <p:spPr>
          <a:xfrm>
            <a:off x="0" y="980728"/>
            <a:ext cx="12192000" cy="5877272"/>
          </a:xfrm>
          <a:prstGeom prst="rect">
            <a:avLst/>
          </a:prstGeom>
        </p:spPr>
      </p:pic>
      <p:sp>
        <p:nvSpPr>
          <p:cNvPr id="4" name="矩形 3"/>
          <p:cNvSpPr/>
          <p:nvPr/>
        </p:nvSpPr>
        <p:spPr bwMode="auto">
          <a:xfrm>
            <a:off x="10632504" y="6488668"/>
            <a:ext cx="1487488" cy="369332"/>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45720" tIns="45720" rIns="45720" bIns="45720" numCol="1" rtlCol="0" anchor="ctr" anchorCtr="0" compatLnSpc="1">
            <a:spAutoFit/>
          </a:bodyPr>
          <a:lstStyle/>
          <a:p>
            <a:pPr marL="0" marR="0" indent="0" algn="l" defTabSz="914400" rtl="0" eaLnBrk="1"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solidFill>
                  <a:srgbClr val="FF0000"/>
                </a:solidFill>
              </a:ln>
              <a:solidFill>
                <a:schemeClr val="accent2"/>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36763"/>
            <a:ext cx="12192000" cy="5858737"/>
          </a:xfrm>
          <a:prstGeom prst="rect">
            <a:avLst/>
          </a:prstGeom>
        </p:spPr>
      </p:pic>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04</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空采集，矫正</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IMU</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和</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NIRS</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2"/>
          <a:stretch>
            <a:fillRect/>
          </a:stretch>
        </p:blipFill>
        <p:spPr>
          <a:xfrm>
            <a:off x="10032365" y="217170"/>
            <a:ext cx="1598930" cy="654050"/>
          </a:xfrm>
          <a:prstGeom prst="rect">
            <a:avLst/>
          </a:prstGeom>
        </p:spPr>
      </p:pic>
      <p:sp>
        <p:nvSpPr>
          <p:cNvPr id="4" name="矩形 3"/>
          <p:cNvSpPr/>
          <p:nvPr/>
        </p:nvSpPr>
        <p:spPr bwMode="auto">
          <a:xfrm>
            <a:off x="10848528" y="1700808"/>
            <a:ext cx="1343472" cy="432048"/>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45720" tIns="45720" rIns="45720" bIns="45720" numCol="1" rtlCol="0" anchor="ctr" anchorCtr="0" compatLnSpc="1">
            <a:spAutoFit/>
          </a:bodyPr>
          <a:lstStyle/>
          <a:p>
            <a:pPr marL="0" marR="0" indent="0" algn="l" defTabSz="914400" rtl="0" eaLnBrk="1"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solidFill>
                  <a:srgbClr val="FF0000"/>
                </a:solidFill>
              </a:ln>
              <a:solidFill>
                <a:schemeClr val="accent2"/>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04</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空采集，矫正</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IMU</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和</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NIRS</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4" name="图片 3"/>
          <p:cNvPicPr>
            <a:picLocks noChangeAspect="1"/>
          </p:cNvPicPr>
          <p:nvPr/>
        </p:nvPicPr>
        <p:blipFill>
          <a:blip r:embed="rId2"/>
          <a:stretch>
            <a:fillRect/>
          </a:stretch>
        </p:blipFill>
        <p:spPr>
          <a:xfrm>
            <a:off x="0" y="1017757"/>
            <a:ext cx="12192000" cy="5840243"/>
          </a:xfrm>
          <a:prstGeom prst="rect">
            <a:avLst/>
          </a:prstGeom>
        </p:spPr>
      </p:pic>
      <p:sp>
        <p:nvSpPr>
          <p:cNvPr id="5" name="矩形 4"/>
          <p:cNvSpPr/>
          <p:nvPr/>
        </p:nvSpPr>
        <p:spPr bwMode="auto">
          <a:xfrm>
            <a:off x="10488488" y="2060848"/>
            <a:ext cx="1703512" cy="864096"/>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45720" tIns="45720" rIns="45720" bIns="45720" numCol="1" rtlCol="0" anchor="ctr" anchorCtr="0" compatLnSpc="1">
            <a:spAutoFit/>
          </a:bodyPr>
          <a:lstStyle/>
          <a:p>
            <a:pPr marL="0" marR="0" indent="0" algn="l" defTabSz="914400" rtl="0" eaLnBrk="1"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solidFill>
                  <a:srgbClr val="FF0000"/>
                </a:solidFill>
              </a:ln>
              <a:solidFill>
                <a:schemeClr val="accent2"/>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04</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记录数据</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5" name="图片 4"/>
          <p:cNvPicPr>
            <a:picLocks noChangeAspect="1"/>
          </p:cNvPicPr>
          <p:nvPr/>
        </p:nvPicPr>
        <p:blipFill>
          <a:blip r:embed="rId2"/>
          <a:stretch>
            <a:fillRect/>
          </a:stretch>
        </p:blipFill>
        <p:spPr>
          <a:xfrm>
            <a:off x="119336" y="1484784"/>
            <a:ext cx="5544616" cy="4675100"/>
          </a:xfrm>
          <a:prstGeom prst="rect">
            <a:avLst/>
          </a:prstGeom>
        </p:spPr>
      </p:pic>
      <p:pic>
        <p:nvPicPr>
          <p:cNvPr id="7" name="图片 6"/>
          <p:cNvPicPr>
            <a:picLocks noChangeAspect="1"/>
          </p:cNvPicPr>
          <p:nvPr/>
        </p:nvPicPr>
        <p:blipFill>
          <a:blip r:embed="rId3"/>
          <a:stretch>
            <a:fillRect/>
          </a:stretch>
        </p:blipFill>
        <p:spPr>
          <a:xfrm>
            <a:off x="5951984" y="3822334"/>
            <a:ext cx="5883150" cy="609653"/>
          </a:xfrm>
          <a:prstGeom prst="rect">
            <a:avLst/>
          </a:prstGeom>
        </p:spPr>
      </p:pic>
      <p:sp>
        <p:nvSpPr>
          <p:cNvPr id="2" name="文本框 1"/>
          <p:cNvSpPr txBox="1"/>
          <p:nvPr/>
        </p:nvSpPr>
        <p:spPr>
          <a:xfrm>
            <a:off x="6039558" y="5013176"/>
            <a:ext cx="6112700" cy="369332"/>
          </a:xfrm>
          <a:prstGeom prst="rect">
            <a:avLst/>
          </a:prstGeom>
          <a:noFill/>
        </p:spPr>
        <p:txBody>
          <a:bodyPr wrap="square">
            <a:spAutoFit/>
          </a:bodyPr>
          <a:lstStyle/>
          <a:p>
            <a:r>
              <a:rPr lang="en-US" altLang="zh-CN" dirty="0">
                <a:solidFill>
                  <a:srgbClr val="FF0000"/>
                </a:solidFill>
              </a:rPr>
              <a:t>S</a:t>
            </a:r>
            <a:r>
              <a:rPr lang="en-US" altLang="zh-CN" dirty="0"/>
              <a:t>hared </a:t>
            </a:r>
            <a:r>
              <a:rPr lang="en-US" altLang="zh-CN" dirty="0">
                <a:solidFill>
                  <a:srgbClr val="FF0000"/>
                </a:solidFill>
              </a:rPr>
              <a:t>NIR</a:t>
            </a:r>
            <a:r>
              <a:rPr lang="en-US" altLang="zh-CN" dirty="0"/>
              <a:t> Data </a:t>
            </a:r>
            <a:r>
              <a:rPr lang="en-US" altLang="zh-CN" dirty="0">
                <a:solidFill>
                  <a:srgbClr val="FF0000"/>
                </a:solidFill>
              </a:rPr>
              <a:t>F</a:t>
            </a:r>
            <a:r>
              <a:rPr lang="en-US" altLang="zh-CN" dirty="0"/>
              <a:t>ormat (SNIRF)-</a:t>
            </a:r>
            <a:r>
              <a:rPr lang="zh-CN" altLang="en-US" dirty="0"/>
              <a:t>共享近红外数据格式</a:t>
            </a:r>
            <a:endParaRPr lang="en-US" altLang="zh-CN"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3935761" y="2850994"/>
            <a:ext cx="1368152" cy="119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7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05</a:t>
            </a:r>
            <a:endParaRPr lang="zh-CN" altLang="zh-CN" sz="8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5303912" y="2921168"/>
            <a:ext cx="8853487"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数据分析</a:t>
            </a:r>
            <a:endPar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近红外技术介绍</a:t>
            </a:r>
            <a:endPar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a:p>
            <a:pPr eaLnBrk="1"/>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2" name="文本框 1"/>
          <p:cNvSpPr txBox="1"/>
          <p:nvPr/>
        </p:nvSpPr>
        <p:spPr>
          <a:xfrm>
            <a:off x="623392" y="1701165"/>
            <a:ext cx="4665072" cy="400110"/>
          </a:xfrm>
          <a:prstGeom prst="rect">
            <a:avLst/>
          </a:prstGeom>
          <a:noFill/>
        </p:spPr>
        <p:txBody>
          <a:bodyPr wrap="square" rtlCol="0">
            <a:spAutoFit/>
          </a:bodyPr>
          <a:lstStyle/>
          <a:p>
            <a:pPr>
              <a:buFontTx/>
              <a:buNone/>
              <a:defRP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NIRS = </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ear- </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nfra</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ed </a:t>
            </a: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pectroscopy</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07368" y="2388950"/>
            <a:ext cx="6552728" cy="1705403"/>
          </a:xfrm>
          <a:prstGeom prst="rect">
            <a:avLst/>
          </a:prstGeom>
          <a:noFill/>
        </p:spPr>
        <p:txBody>
          <a:bodyPr wrap="square" rtlCol="0">
            <a:spAutoFit/>
          </a:bodyPr>
          <a:lstStyle/>
          <a:p>
            <a:pPr>
              <a:lnSpc>
                <a:spcPct val="150000"/>
              </a:lnSpc>
            </a:pPr>
            <a:endParaRPr lang="en-US" altLang="zh-CN" dirty="0">
              <a:solidFill>
                <a:schemeClr val="bg1">
                  <a:lumMod val="50000"/>
                </a:schemeClr>
              </a:solidFill>
              <a:latin typeface="宋体" panose="02010600030101010101" pitchFamily="2" charset="-122"/>
              <a:ea typeface="宋体" panose="02010600030101010101" pitchFamily="2" charset="-122"/>
            </a:endParaRPr>
          </a:p>
          <a:p>
            <a:pPr marL="285750" indent="-285750">
              <a:lnSpc>
                <a:spcPct val="150000"/>
              </a:lnSpc>
              <a:buFont typeface="Arial" panose="020B0604020202020204" pitchFamily="34" charset="0"/>
              <a:buChar char="•"/>
            </a:pPr>
            <a:r>
              <a:rPr lang="zh-CN" altLang="en-US" sz="1800" dirty="0">
                <a:latin typeface="宋体" panose="02010600030101010101" pitchFamily="2" charset="-122"/>
                <a:ea typeface="宋体" panose="02010600030101010101" pitchFamily="2" charset="-122"/>
              </a:rPr>
              <a:t>探测的主要生理参数：组织中吸收色团（如</a:t>
            </a:r>
            <a:r>
              <a:rPr lang="en-US" altLang="zh-CN" sz="1800" b="1" dirty="0">
                <a:latin typeface="宋体" panose="02010600030101010101" pitchFamily="2" charset="-122"/>
                <a:ea typeface="宋体" panose="02010600030101010101" pitchFamily="2" charset="-122"/>
              </a:rPr>
              <a:t>HbO</a:t>
            </a:r>
            <a:r>
              <a:rPr lang="en-US" altLang="zh-CN" sz="1100" b="1" dirty="0">
                <a:latin typeface="宋体" panose="02010600030101010101" pitchFamily="2" charset="-122"/>
                <a:ea typeface="宋体" panose="02010600030101010101" pitchFamily="2" charset="-122"/>
              </a:rPr>
              <a:t>2</a:t>
            </a:r>
            <a:r>
              <a:rPr lang="zh-CN" altLang="en-US" sz="1800" dirty="0">
                <a:latin typeface="宋体" panose="02010600030101010101" pitchFamily="2" charset="-122"/>
                <a:ea typeface="宋体" panose="02010600030101010101" pitchFamily="2" charset="-122"/>
              </a:rPr>
              <a:t>、</a:t>
            </a:r>
            <a:r>
              <a:rPr lang="en-US" altLang="zh-CN" sz="1800" b="1" dirty="0" err="1">
                <a:latin typeface="宋体" panose="02010600030101010101" pitchFamily="2" charset="-122"/>
                <a:ea typeface="宋体" panose="02010600030101010101" pitchFamily="2" charset="-122"/>
              </a:rPr>
              <a:t>HbR</a:t>
            </a:r>
            <a:r>
              <a:rPr lang="zh-CN" altLang="en-US" sz="1800" dirty="0">
                <a:latin typeface="宋体" panose="02010600030101010101" pitchFamily="2" charset="-122"/>
                <a:ea typeface="宋体" panose="02010600030101010101" pitchFamily="2" charset="-122"/>
              </a:rPr>
              <a:t>、</a:t>
            </a:r>
            <a:r>
              <a:rPr lang="en-US" altLang="zh-CN" sz="1800" b="1" dirty="0" err="1">
                <a:latin typeface="宋体" panose="02010600030101010101" pitchFamily="2" charset="-122"/>
                <a:ea typeface="宋体" panose="02010600030101010101" pitchFamily="2" charset="-122"/>
              </a:rPr>
              <a:t>HbT</a:t>
            </a:r>
            <a:r>
              <a:rPr lang="zh-CN" altLang="en-US" sz="1800" dirty="0">
                <a:latin typeface="宋体" panose="02010600030101010101" pitchFamily="2" charset="-122"/>
                <a:ea typeface="宋体" panose="02010600030101010101" pitchFamily="2" charset="-122"/>
              </a:rPr>
              <a:t>等）浓度变化。</a:t>
            </a:r>
            <a:endParaRPr lang="zh-CN" altLang="en-US" sz="1800" dirty="0">
              <a:latin typeface="宋体" panose="02010600030101010101" pitchFamily="2" charset="-122"/>
              <a:ea typeface="宋体" panose="02010600030101010101" pitchFamily="2" charset="-122"/>
            </a:endParaRPr>
          </a:p>
          <a:p>
            <a:pPr>
              <a:lnSpc>
                <a:spcPct val="150000"/>
              </a:lnSpc>
            </a:pP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3" name="Picture 13"/>
          <p:cNvPicPr>
            <a:picLocks noChangeAspect="1"/>
          </p:cNvPicPr>
          <p:nvPr/>
        </p:nvPicPr>
        <p:blipFill>
          <a:blip r:embed="rId2">
            <a:extLst>
              <a:ext uri="{28A0092B-C50C-407E-A947-70E740481C1C}">
                <a14:useLocalDpi xmlns:a14="http://schemas.microsoft.com/office/drawing/2010/main" val="0"/>
              </a:ext>
            </a:extLst>
          </a:blip>
          <a:srcRect l="48041" t="22655" r="15385" b="16747"/>
          <a:stretch>
            <a:fillRect/>
          </a:stretch>
        </p:blipFill>
        <p:spPr bwMode="auto">
          <a:xfrm>
            <a:off x="8184232" y="1701165"/>
            <a:ext cx="3085434" cy="388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05</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57181" y="312282"/>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数据处理流程</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995" y="1109164"/>
            <a:ext cx="4544417" cy="553166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83319" y="1988840"/>
            <a:ext cx="6112042" cy="3416320"/>
          </a:xfrm>
          <a:prstGeom prst="rect">
            <a:avLst/>
          </a:prstGeom>
          <a:noFill/>
        </p:spPr>
        <p:txBody>
          <a:bodyPr wrap="square">
            <a:spAutoFit/>
          </a:bodyPr>
          <a:lstStyle/>
          <a:p>
            <a:pPr marL="342900" indent="-342900">
              <a:buFont typeface="+mj-lt"/>
              <a:buAutoNum type="arabicPeriod"/>
            </a:pPr>
            <a:r>
              <a:rPr lang="zh-CN" altLang="en-US" sz="2400" dirty="0">
                <a:latin typeface="宋体" panose="02010600030101010101" pitchFamily="2" charset="-122"/>
                <a:ea typeface="宋体" panose="02010600030101010101" pitchFamily="2" charset="-122"/>
              </a:rPr>
              <a:t>读取数据（光强转光密度）</a:t>
            </a:r>
            <a:endParaRPr lang="zh-CN" altLang="en-US" sz="2400" dirty="0">
              <a:latin typeface="宋体" panose="02010600030101010101" pitchFamily="2" charset="-122"/>
              <a:ea typeface="宋体" panose="02010600030101010101" pitchFamily="2" charset="-122"/>
            </a:endParaRPr>
          </a:p>
          <a:p>
            <a:pPr marL="342900" indent="-342900">
              <a:buFont typeface="+mj-lt"/>
              <a:buAutoNum type="arabicPeriod"/>
            </a:pPr>
            <a:r>
              <a:rPr lang="zh-CN" altLang="en-US" sz="2400" dirty="0">
                <a:latin typeface="宋体" panose="02010600030101010101" pitchFamily="2" charset="-122"/>
                <a:ea typeface="宋体" panose="02010600030101010101" pitchFamily="2" charset="-122"/>
              </a:rPr>
              <a:t>修剪数据（可选）</a:t>
            </a:r>
            <a:endParaRPr lang="zh-CN" altLang="en-US" sz="2400" dirty="0">
              <a:latin typeface="宋体" panose="02010600030101010101" pitchFamily="2" charset="-122"/>
              <a:ea typeface="宋体" panose="02010600030101010101" pitchFamily="2" charset="-122"/>
            </a:endParaRPr>
          </a:p>
          <a:p>
            <a:pPr marL="342900" indent="-342900">
              <a:buFont typeface="+mj-lt"/>
              <a:buAutoNum type="arabicPeriod"/>
            </a:pPr>
            <a:r>
              <a:rPr lang="zh-CN" altLang="en-US" sz="2400" dirty="0">
                <a:latin typeface="宋体" panose="02010600030101010101" pitchFamily="2" charset="-122"/>
                <a:ea typeface="宋体" panose="02010600030101010101" pitchFamily="2" charset="-122"/>
              </a:rPr>
              <a:t>删除感兴趣的通道中的坏段，例如，由于运动伪影</a:t>
            </a:r>
            <a:endParaRPr lang="zh-CN" altLang="en-US" sz="2400" dirty="0">
              <a:latin typeface="宋体" panose="02010600030101010101" pitchFamily="2" charset="-122"/>
              <a:ea typeface="宋体" panose="02010600030101010101" pitchFamily="2" charset="-122"/>
            </a:endParaRPr>
          </a:p>
          <a:p>
            <a:pPr marL="342900" indent="-342900">
              <a:buFont typeface="+mj-lt"/>
              <a:buAutoNum type="arabicPeriod"/>
            </a:pPr>
            <a:r>
              <a:rPr lang="zh-CN" altLang="en-US" sz="2400" dirty="0">
                <a:latin typeface="宋体" panose="02010600030101010101" pitchFamily="2" charset="-122"/>
                <a:ea typeface="宋体" panose="02010600030101010101" pitchFamily="2" charset="-122"/>
              </a:rPr>
              <a:t>将光密度转换为氧合血红蛋白 </a:t>
            </a:r>
            <a:r>
              <a:rPr lang="en-US" altLang="zh-CN" sz="2400" dirty="0">
                <a:latin typeface="宋体" panose="02010600030101010101" pitchFamily="2" charset="-122"/>
                <a:ea typeface="宋体" panose="02010600030101010101" pitchFamily="2" charset="-122"/>
              </a:rPr>
              <a:t>(</a:t>
            </a:r>
            <a:r>
              <a:rPr lang="en-US" altLang="zh-CN" sz="2400" dirty="0" err="1">
                <a:latin typeface="宋体" panose="02010600030101010101" pitchFamily="2" charset="-122"/>
                <a:ea typeface="宋体" panose="02010600030101010101" pitchFamily="2" charset="-122"/>
              </a:rPr>
              <a:t>HbO</a:t>
            </a:r>
            <a:r>
              <a:rPr lang="en-US" altLang="zh-CN" sz="2400" dirty="0">
                <a:latin typeface="宋体" panose="02010600030101010101" pitchFamily="2" charset="-122"/>
                <a:ea typeface="宋体" panose="02010600030101010101" pitchFamily="2" charset="-122"/>
              </a:rPr>
              <a:t>) </a:t>
            </a:r>
            <a:r>
              <a:rPr lang="zh-CN" altLang="en-US" sz="2400" dirty="0">
                <a:latin typeface="宋体" panose="02010600030101010101" pitchFamily="2" charset="-122"/>
                <a:ea typeface="宋体" panose="02010600030101010101" pitchFamily="2" charset="-122"/>
              </a:rPr>
              <a:t>和脱氧血红蛋白 </a:t>
            </a:r>
            <a:r>
              <a:rPr lang="en-US" altLang="zh-CN" sz="2400" dirty="0">
                <a:latin typeface="宋体" panose="02010600030101010101" pitchFamily="2" charset="-122"/>
                <a:ea typeface="宋体" panose="02010600030101010101" pitchFamily="2" charset="-122"/>
              </a:rPr>
              <a:t>(</a:t>
            </a:r>
            <a:r>
              <a:rPr lang="en-US" altLang="zh-CN" sz="2400" dirty="0" err="1">
                <a:latin typeface="宋体" panose="02010600030101010101" pitchFamily="2" charset="-122"/>
                <a:ea typeface="宋体" panose="02010600030101010101" pitchFamily="2" charset="-122"/>
              </a:rPr>
              <a:t>HbR</a:t>
            </a:r>
            <a:r>
              <a:rPr lang="en-US" altLang="zh-CN" sz="2400" dirty="0">
                <a:latin typeface="宋体" panose="02010600030101010101" pitchFamily="2" charset="-122"/>
                <a:ea typeface="宋体" panose="02010600030101010101" pitchFamily="2" charset="-122"/>
              </a:rPr>
              <a:t>) </a:t>
            </a:r>
            <a:r>
              <a:rPr lang="zh-CN" altLang="en-US" sz="2400" dirty="0">
                <a:latin typeface="宋体" panose="02010600030101010101" pitchFamily="2" charset="-122"/>
                <a:ea typeface="宋体" panose="02010600030101010101" pitchFamily="2" charset="-122"/>
              </a:rPr>
              <a:t>浓度的变化</a:t>
            </a:r>
            <a:endParaRPr lang="zh-CN" altLang="en-US" sz="2400" dirty="0">
              <a:latin typeface="宋体" panose="02010600030101010101" pitchFamily="2" charset="-122"/>
              <a:ea typeface="宋体" panose="02010600030101010101" pitchFamily="2" charset="-122"/>
            </a:endParaRPr>
          </a:p>
          <a:p>
            <a:pPr marL="342900" indent="-342900">
              <a:buFont typeface="+mj-lt"/>
              <a:buAutoNum type="arabicPeriod"/>
            </a:pPr>
            <a:r>
              <a:rPr lang="zh-CN" altLang="en-US" sz="2400" dirty="0">
                <a:latin typeface="宋体" panose="02010600030101010101" pitchFamily="2" charset="-122"/>
                <a:ea typeface="宋体" panose="02010600030101010101" pitchFamily="2" charset="-122"/>
              </a:rPr>
              <a:t>滤波</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减去参考通道</a:t>
            </a:r>
            <a:r>
              <a:rPr lang="en-US" altLang="zh-CN" sz="2400" dirty="0">
                <a:latin typeface="宋体" panose="02010600030101010101" pitchFamily="2" charset="-122"/>
                <a:ea typeface="宋体" panose="02010600030101010101" pitchFamily="2" charset="-122"/>
              </a:rPr>
              <a:t>/</a:t>
            </a:r>
            <a:r>
              <a:rPr lang="en-US" altLang="zh-CN" sz="2400" dirty="0" err="1">
                <a:latin typeface="宋体" panose="02010600030101010101" pitchFamily="2" charset="-122"/>
                <a:ea typeface="宋体" panose="02010600030101010101" pitchFamily="2" charset="-122"/>
              </a:rPr>
              <a:t>hbo</a:t>
            </a:r>
            <a:r>
              <a:rPr lang="zh-CN" altLang="en-US" sz="2400" dirty="0">
                <a:latin typeface="宋体" panose="02010600030101010101" pitchFamily="2" charset="-122"/>
                <a:ea typeface="宋体" panose="02010600030101010101" pitchFamily="2" charset="-122"/>
              </a:rPr>
              <a:t>，</a:t>
            </a:r>
            <a:r>
              <a:rPr lang="en-US" altLang="zh-CN" sz="2400" dirty="0" err="1">
                <a:latin typeface="宋体" panose="02010600030101010101" pitchFamily="2" charset="-122"/>
                <a:ea typeface="宋体" panose="02010600030101010101" pitchFamily="2" charset="-122"/>
              </a:rPr>
              <a:t>hbr</a:t>
            </a:r>
            <a:r>
              <a:rPr lang="zh-CN" altLang="en-US" sz="2400" dirty="0">
                <a:latin typeface="宋体" panose="02010600030101010101" pitchFamily="2" charset="-122"/>
                <a:ea typeface="宋体" panose="02010600030101010101" pitchFamily="2" charset="-122"/>
              </a:rPr>
              <a:t>负相关</a:t>
            </a:r>
            <a:endParaRPr lang="en-US" altLang="zh-CN" sz="2400" dirty="0">
              <a:latin typeface="宋体" panose="02010600030101010101" pitchFamily="2" charset="-122"/>
              <a:ea typeface="宋体" panose="02010600030101010101" pitchFamily="2" charset="-122"/>
            </a:endParaRPr>
          </a:p>
          <a:p>
            <a:pPr marL="342900" indent="-342900">
              <a:buFont typeface="+mj-lt"/>
              <a:buAutoNum type="arabicPeriod"/>
            </a:pPr>
            <a:r>
              <a:rPr lang="zh-CN" altLang="en-US" sz="2400" dirty="0">
                <a:latin typeface="宋体" panose="02010600030101010101" pitchFamily="2" charset="-122"/>
                <a:ea typeface="宋体" panose="02010600030101010101" pitchFamily="2" charset="-122"/>
              </a:rPr>
              <a:t>定义与实验任务中的试验相对应的时期</a:t>
            </a:r>
            <a:endParaRPr lang="zh-CN" altLang="en-US" sz="2400" dirty="0">
              <a:latin typeface="宋体" panose="02010600030101010101" pitchFamily="2" charset="-122"/>
              <a:ea typeface="宋体" panose="02010600030101010101" pitchFamily="2" charset="-122"/>
            </a:endParaRPr>
          </a:p>
          <a:p>
            <a:pPr marL="342900" indent="-342900">
              <a:buFont typeface="+mj-lt"/>
              <a:buAutoNum type="arabicPeriod"/>
            </a:pPr>
            <a:r>
              <a:rPr lang="zh-CN" altLang="en-US" sz="2400" dirty="0">
                <a:latin typeface="宋体" panose="02010600030101010101" pitchFamily="2" charset="-122"/>
                <a:ea typeface="宋体" panose="02010600030101010101" pitchFamily="2" charset="-122"/>
              </a:rPr>
              <a:t>平均试验数据并可视化</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求</a:t>
            </a:r>
            <a:r>
              <a:rPr lang="en-US" altLang="zh-CN" sz="2400" dirty="0">
                <a:latin typeface="宋体" panose="02010600030101010101" pitchFamily="2" charset="-122"/>
                <a:ea typeface="宋体" panose="02010600030101010101" pitchFamily="2" charset="-122"/>
              </a:rPr>
              <a:t>β</a:t>
            </a:r>
            <a:r>
              <a:rPr lang="zh-CN" altLang="en-US" sz="2400" dirty="0">
                <a:latin typeface="宋体" panose="02010600030101010101" pitchFamily="2" charset="-122"/>
                <a:ea typeface="宋体" panose="02010600030101010101" pitchFamily="2" charset="-122"/>
              </a:rPr>
              <a:t>值并可视化</a:t>
            </a:r>
            <a:endParaRPr lang="zh-CN" altLang="en-US" sz="24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05</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57181" y="312282"/>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err="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Nirs</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-kit</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数据处理流程</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3" name="图片 2"/>
          <p:cNvPicPr>
            <a:picLocks noChangeAspect="1"/>
          </p:cNvPicPr>
          <p:nvPr/>
        </p:nvPicPr>
        <p:blipFill>
          <a:blip r:embed="rId2"/>
          <a:stretch>
            <a:fillRect/>
          </a:stretch>
        </p:blipFill>
        <p:spPr>
          <a:xfrm>
            <a:off x="3503712" y="1268760"/>
            <a:ext cx="4373514" cy="5356327"/>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05</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64796" y="305573"/>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2800" b="1" dirty="0" err="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Nirs</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-kit</a:t>
            </a:r>
            <a:r>
              <a:rPr lang="zh-CN" altLang="en-US" sz="2800" b="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任务分析流程和结果</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3" name="图片 2"/>
          <p:cNvPicPr>
            <a:picLocks noChangeAspect="1"/>
          </p:cNvPicPr>
          <p:nvPr/>
        </p:nvPicPr>
        <p:blipFill>
          <a:blip r:embed="rId2"/>
          <a:stretch>
            <a:fillRect/>
          </a:stretch>
        </p:blipFill>
        <p:spPr>
          <a:xfrm>
            <a:off x="1415480" y="1340768"/>
            <a:ext cx="3604572" cy="4961050"/>
          </a:xfrm>
          <a:prstGeom prst="rect">
            <a:avLst/>
          </a:prstGeom>
        </p:spPr>
      </p:pic>
      <p:pic>
        <p:nvPicPr>
          <p:cNvPr id="6" name="图片 5"/>
          <p:cNvPicPr>
            <a:picLocks noChangeAspect="1"/>
          </p:cNvPicPr>
          <p:nvPr/>
        </p:nvPicPr>
        <p:blipFill>
          <a:blip r:embed="rId3"/>
          <a:stretch>
            <a:fillRect/>
          </a:stretch>
        </p:blipFill>
        <p:spPr>
          <a:xfrm>
            <a:off x="6105291" y="1683698"/>
            <a:ext cx="5799323" cy="4618120"/>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3935761" y="2850994"/>
            <a:ext cx="1368152"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7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06</a:t>
            </a:r>
            <a:endParaRPr lang="zh-CN" altLang="zh-CN" sz="8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5303912" y="2921168"/>
            <a:ext cx="8853487"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案例分享</a:t>
            </a:r>
            <a:endParaRPr lang="zh-CN" altLang="en-US" sz="6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06</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68097" y="312397"/>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案例分析</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5" name="矩形 4"/>
          <p:cNvSpPr/>
          <p:nvPr/>
        </p:nvSpPr>
        <p:spPr>
          <a:xfrm>
            <a:off x="3408446" y="5589240"/>
            <a:ext cx="525658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中文音素言语流畅性任务的近红外脑功能成像研究</a:t>
            </a:r>
            <a:endParaRPr lang="en-US" altLang="zh-CN" sz="1600" dirty="0">
              <a:latin typeface="宋体" panose="02010600030101010101" pitchFamily="2" charset="-122"/>
              <a:ea typeface="宋体" panose="02010600030101010101" pitchFamily="2" charset="-122"/>
            </a:endParaRPr>
          </a:p>
          <a:p>
            <a:pPr marL="342900" indent="-342900">
              <a:buFont typeface="Arial" panose="020B0604020202020204" pitchFamily="34" charset="0"/>
              <a:buChar char="•"/>
            </a:pPr>
            <a:r>
              <a:rPr lang="zh-CN" altLang="en-US" sz="1600" b="0" i="0" dirty="0">
                <a:solidFill>
                  <a:srgbClr val="333333"/>
                </a:solidFill>
                <a:effectLst/>
                <a:latin typeface="宋体" panose="02010600030101010101" pitchFamily="2" charset="-122"/>
                <a:ea typeface="宋体" panose="02010600030101010101" pitchFamily="2" charset="-122"/>
              </a:rPr>
              <a:t>早期对中文流畅性任务的研究</a:t>
            </a:r>
            <a:endParaRPr lang="zh-CN" altLang="en-US" sz="1600" dirty="0">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1862976" y="1700808"/>
            <a:ext cx="8347525" cy="3020237"/>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06</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68097" y="312397"/>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案例分析</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5" name="矩形 4"/>
          <p:cNvSpPr/>
          <p:nvPr/>
        </p:nvSpPr>
        <p:spPr>
          <a:xfrm>
            <a:off x="3354912" y="5704903"/>
            <a:ext cx="4479855"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latin typeface="宋体" panose="02010600030101010101" pitchFamily="2" charset="-122"/>
                <a:ea typeface="宋体" panose="02010600030101010101" pitchFamily="2" charset="-122"/>
              </a:rPr>
              <a:t>中文音素流畅性任务</a:t>
            </a:r>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多次报告相关声母的词汇</a:t>
            </a:r>
            <a:endParaRPr lang="en-US" altLang="zh-CN" sz="1600" dirty="0">
              <a:latin typeface="宋体" panose="02010600030101010101" pitchFamily="2" charset="-122"/>
              <a:ea typeface="宋体" panose="02010600030101010101" pitchFamily="2" charset="-122"/>
            </a:endParaRPr>
          </a:p>
          <a:p>
            <a:r>
              <a:rPr lang="en-US" altLang="zh-CN" sz="1600" dirty="0" err="1">
                <a:latin typeface="宋体" panose="02010600030101010101" pitchFamily="2" charset="-122"/>
                <a:ea typeface="宋体" panose="02010600030101010101" pitchFamily="2" charset="-122"/>
              </a:rPr>
              <a:t>fnirs</a:t>
            </a:r>
            <a:r>
              <a:rPr lang="zh-CN" altLang="en-US" sz="1600" dirty="0">
                <a:latin typeface="宋体" panose="02010600030101010101" pitchFamily="2" charset="-122"/>
                <a:ea typeface="宋体" panose="02010600030101010101" pitchFamily="2" charset="-122"/>
              </a:rPr>
              <a:t>测量额颞联合区</a:t>
            </a:r>
            <a:endParaRPr lang="en-US" altLang="zh-CN" sz="1600" dirty="0">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1029071" y="1333732"/>
            <a:ext cx="4930567" cy="3871295"/>
          </a:xfrm>
          <a:prstGeom prst="rect">
            <a:avLst/>
          </a:prstGeom>
        </p:spPr>
      </p:pic>
      <p:pic>
        <p:nvPicPr>
          <p:cNvPr id="6" name="图片 5"/>
          <p:cNvPicPr>
            <a:picLocks noChangeAspect="1"/>
          </p:cNvPicPr>
          <p:nvPr/>
        </p:nvPicPr>
        <p:blipFill>
          <a:blip r:embed="rId3"/>
          <a:stretch>
            <a:fillRect/>
          </a:stretch>
        </p:blipFill>
        <p:spPr>
          <a:xfrm>
            <a:off x="5959638" y="2020257"/>
            <a:ext cx="5651374" cy="2498247"/>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3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06</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68097" y="312397"/>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案例分析</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7" name="图片 6"/>
          <p:cNvPicPr>
            <a:picLocks noChangeAspect="1"/>
          </p:cNvPicPr>
          <p:nvPr/>
        </p:nvPicPr>
        <p:blipFill>
          <a:blip r:embed="rId2"/>
          <a:stretch>
            <a:fillRect/>
          </a:stretch>
        </p:blipFill>
        <p:spPr>
          <a:xfrm>
            <a:off x="258574" y="1124744"/>
            <a:ext cx="5837426" cy="2659610"/>
          </a:xfrm>
          <a:prstGeom prst="rect">
            <a:avLst/>
          </a:prstGeom>
        </p:spPr>
      </p:pic>
      <p:pic>
        <p:nvPicPr>
          <p:cNvPr id="13" name="图片 12"/>
          <p:cNvPicPr>
            <a:picLocks noChangeAspect="1"/>
          </p:cNvPicPr>
          <p:nvPr/>
        </p:nvPicPr>
        <p:blipFill>
          <a:blip r:embed="rId3"/>
          <a:stretch>
            <a:fillRect/>
          </a:stretch>
        </p:blipFill>
        <p:spPr>
          <a:xfrm>
            <a:off x="6096000" y="1399087"/>
            <a:ext cx="5547841" cy="2385267"/>
          </a:xfrm>
          <a:prstGeom prst="rect">
            <a:avLst/>
          </a:prstGeom>
        </p:spPr>
      </p:pic>
      <p:pic>
        <p:nvPicPr>
          <p:cNvPr id="15" name="图片 14"/>
          <p:cNvPicPr>
            <a:picLocks noChangeAspect="1"/>
          </p:cNvPicPr>
          <p:nvPr/>
        </p:nvPicPr>
        <p:blipFill>
          <a:blip r:embed="rId4"/>
          <a:stretch>
            <a:fillRect/>
          </a:stretch>
        </p:blipFill>
        <p:spPr>
          <a:xfrm>
            <a:off x="1104594" y="3784354"/>
            <a:ext cx="9982812" cy="2943904"/>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23845" y="5710683"/>
            <a:ext cx="6144309"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zh-CN" altLang="en-US" sz="1600" b="0" i="0" dirty="0">
                <a:solidFill>
                  <a:srgbClr val="1F1F1F"/>
                </a:solidFill>
                <a:effectLst/>
                <a:latin typeface="ElsevierGulliver"/>
              </a:rPr>
              <a:t>与不同社会经验的伙伴合作：基于 </a:t>
            </a:r>
            <a:r>
              <a:rPr lang="en-US" altLang="zh-CN" sz="1600" b="0" i="0" dirty="0" err="1">
                <a:solidFill>
                  <a:srgbClr val="1F1F1F"/>
                </a:solidFill>
                <a:effectLst/>
                <a:latin typeface="ElsevierGulliver"/>
              </a:rPr>
              <a:t>fNIRS</a:t>
            </a:r>
            <a:r>
              <a:rPr lang="en-US" altLang="zh-CN" sz="1600" b="0" i="0" dirty="0">
                <a:solidFill>
                  <a:srgbClr val="1F1F1F"/>
                </a:solidFill>
                <a:effectLst/>
                <a:latin typeface="ElsevierGulliver"/>
              </a:rPr>
              <a:t> </a:t>
            </a:r>
            <a:r>
              <a:rPr lang="zh-CN" altLang="en-US" sz="1600" b="0" i="0" dirty="0">
                <a:solidFill>
                  <a:srgbClr val="1F1F1F"/>
                </a:solidFill>
                <a:effectLst/>
                <a:latin typeface="ElsevierGulliver"/>
              </a:rPr>
              <a:t>的超扫描研究</a:t>
            </a:r>
            <a:endParaRPr lang="zh-CN" altLang="en-US" sz="1600" b="0" i="0" dirty="0">
              <a:solidFill>
                <a:srgbClr val="1F1F1F"/>
              </a:solidFill>
              <a:effectLst/>
              <a:latin typeface="ElsevierGulliver"/>
            </a:endParaRPr>
          </a:p>
          <a:p>
            <a:pPr marL="342900" indent="-342900">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研究多人合作的影响因素。</a:t>
            </a:r>
            <a:endParaRPr lang="en-US" altLang="zh-CN" sz="1600" dirty="0">
              <a:latin typeface="宋体" panose="02010600030101010101" pitchFamily="2" charset="-122"/>
              <a:ea typeface="宋体" panose="02010600030101010101" pitchFamily="2" charset="-122"/>
            </a:endParaRPr>
          </a:p>
        </p:txBody>
      </p:sp>
      <p:pic>
        <p:nvPicPr>
          <p:cNvPr id="2" name="图片 1" descr="资源 5"/>
          <p:cNvPicPr>
            <a:picLocks noChangeAspect="1"/>
          </p:cNvPicPr>
          <p:nvPr/>
        </p:nvPicPr>
        <p:blipFill>
          <a:blip r:embed="rId1"/>
          <a:stretch>
            <a:fillRect/>
          </a:stretch>
        </p:blipFill>
        <p:spPr>
          <a:xfrm>
            <a:off x="10561926" y="116632"/>
            <a:ext cx="1415479" cy="747052"/>
          </a:xfrm>
          <a:prstGeom prst="rect">
            <a:avLst/>
          </a:prstGeom>
        </p:spPr>
      </p:pic>
      <p:pic>
        <p:nvPicPr>
          <p:cNvPr id="6" name="图片 5"/>
          <p:cNvPicPr>
            <a:picLocks noChangeAspect="1"/>
          </p:cNvPicPr>
          <p:nvPr/>
        </p:nvPicPr>
        <p:blipFill>
          <a:blip r:embed="rId2"/>
          <a:stretch>
            <a:fillRect/>
          </a:stretch>
        </p:blipFill>
        <p:spPr>
          <a:xfrm>
            <a:off x="3143672" y="1147317"/>
            <a:ext cx="6144309" cy="4297907"/>
          </a:xfrm>
          <a:prstGeom prst="rect">
            <a:avLst/>
          </a:prstGeom>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资源 5"/>
          <p:cNvPicPr>
            <a:picLocks noChangeAspect="1"/>
          </p:cNvPicPr>
          <p:nvPr/>
        </p:nvPicPr>
        <p:blipFill>
          <a:blip r:embed="rId1"/>
          <a:stretch>
            <a:fillRect/>
          </a:stretch>
        </p:blipFill>
        <p:spPr>
          <a:xfrm>
            <a:off x="10561926" y="116632"/>
            <a:ext cx="1415479" cy="747052"/>
          </a:xfrm>
          <a:prstGeom prst="rect">
            <a:avLst/>
          </a:prstGeom>
        </p:spPr>
      </p:pic>
      <p:pic>
        <p:nvPicPr>
          <p:cNvPr id="4" name="图片 3"/>
          <p:cNvPicPr>
            <a:picLocks noChangeAspect="1"/>
          </p:cNvPicPr>
          <p:nvPr/>
        </p:nvPicPr>
        <p:blipFill>
          <a:blip r:embed="rId2"/>
          <a:stretch>
            <a:fillRect/>
          </a:stretch>
        </p:blipFill>
        <p:spPr>
          <a:xfrm>
            <a:off x="2999655" y="1052736"/>
            <a:ext cx="6408712" cy="4464496"/>
          </a:xfrm>
          <a:prstGeom prst="rect">
            <a:avLst/>
          </a:prstGeom>
        </p:spPr>
      </p:pic>
      <p:sp>
        <p:nvSpPr>
          <p:cNvPr id="7" name="矩形 6"/>
          <p:cNvSpPr/>
          <p:nvPr/>
        </p:nvSpPr>
        <p:spPr>
          <a:xfrm>
            <a:off x="3539714" y="5782484"/>
            <a:ext cx="5328593"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rPr>
              <a:t>实验设计：</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独立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合作</a:t>
            </a:r>
            <a:r>
              <a:rPr lang="en-US" altLang="zh-CN" sz="1400" dirty="0">
                <a:latin typeface="微软雅黑" panose="020B0503020204020204" pitchFamily="34" charset="-122"/>
                <a:ea typeface="微软雅黑" panose="020B0503020204020204" pitchFamily="34" charset="-122"/>
              </a:rPr>
              <a:t>)X2(</a:t>
            </a:r>
            <a:r>
              <a:rPr lang="zh-CN" altLang="en-US" sz="1400" dirty="0">
                <a:latin typeface="微软雅黑" panose="020B0503020204020204" pitchFamily="34" charset="-122"/>
                <a:ea typeface="微软雅黑" panose="020B0503020204020204" pitchFamily="34" charset="-122"/>
              </a:rPr>
              <a:t>师生</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学生</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学生</a:t>
            </a:r>
            <a:r>
              <a:rPr lang="en-US"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实验任务：追踪菱形</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资源 5"/>
          <p:cNvPicPr>
            <a:picLocks noChangeAspect="1"/>
          </p:cNvPicPr>
          <p:nvPr/>
        </p:nvPicPr>
        <p:blipFill>
          <a:blip r:embed="rId1"/>
          <a:stretch>
            <a:fillRect/>
          </a:stretch>
        </p:blipFill>
        <p:spPr>
          <a:xfrm>
            <a:off x="10561926" y="116632"/>
            <a:ext cx="1415479" cy="747052"/>
          </a:xfrm>
          <a:prstGeom prst="rect">
            <a:avLst/>
          </a:prstGeom>
        </p:spPr>
      </p:pic>
      <p:sp>
        <p:nvSpPr>
          <p:cNvPr id="7" name="矩形 6"/>
          <p:cNvSpPr/>
          <p:nvPr/>
        </p:nvSpPr>
        <p:spPr>
          <a:xfrm>
            <a:off x="3647728" y="5013176"/>
            <a:ext cx="5328593"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rPr>
              <a:t>偏差：师生条件和学生条件下，合作误差显著大于单独</a:t>
            </a:r>
            <a:endParaRPr lang="en-US" altLang="zh-CN" sz="14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反应时：独立慢于合作</a:t>
            </a:r>
            <a:endParaRPr lang="en-US" altLang="zh-CN" sz="1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2"/>
          <a:srcRect r="15880" b="35293"/>
          <a:stretch>
            <a:fillRect/>
          </a:stretch>
        </p:blipFill>
        <p:spPr>
          <a:xfrm>
            <a:off x="2811698" y="1844824"/>
            <a:ext cx="6568603" cy="2971493"/>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神经</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血管耦合假说</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2" name="文本框 1"/>
          <p:cNvSpPr txBox="1"/>
          <p:nvPr/>
        </p:nvSpPr>
        <p:spPr>
          <a:xfrm>
            <a:off x="549604" y="1268760"/>
            <a:ext cx="10569856" cy="707886"/>
          </a:xfrm>
          <a:prstGeom prst="rect">
            <a:avLst/>
          </a:prstGeom>
          <a:noFill/>
        </p:spPr>
        <p:txBody>
          <a:bodyPr wrap="square" rtlCol="0">
            <a:spAutoFit/>
          </a:bodyPr>
          <a:lstStyle/>
          <a:p>
            <a:pPr algn="l"/>
            <a:r>
              <a:rPr lang="zh-CN" altLang="en-US" sz="2000" b="0" i="0" dirty="0">
                <a:solidFill>
                  <a:srgbClr val="333333"/>
                </a:solidFill>
                <a:effectLst/>
                <a:latin typeface="宋体" panose="02010600030101010101" pitchFamily="2" charset="-122"/>
                <a:ea typeface="宋体" panose="02010600030101010101" pitchFamily="2" charset="-122"/>
              </a:rPr>
              <a:t>罗伊</a:t>
            </a:r>
            <a:r>
              <a:rPr lang="zh-CN" altLang="en-US" sz="2000" dirty="0">
                <a:latin typeface="宋体" panose="02010600030101010101" pitchFamily="2" charset="-122"/>
                <a:ea typeface="宋体" panose="02010600030101010101" pitchFamily="2" charset="-122"/>
                <a:cs typeface="Times New Roman" panose="02020603050405020304" pitchFamily="18" charset="0"/>
              </a:rPr>
              <a:t>和</a:t>
            </a:r>
            <a:r>
              <a:rPr lang="zh-CN" altLang="en-US" sz="2000" b="0" i="0" dirty="0">
                <a:solidFill>
                  <a:srgbClr val="333333"/>
                </a:solidFill>
                <a:effectLst/>
                <a:latin typeface="宋体" panose="02010600030101010101" pitchFamily="2" charset="-122"/>
                <a:ea typeface="宋体" panose="02010600030101010101" pitchFamily="2" charset="-122"/>
              </a:rPr>
              <a:t>谢灵顿</a:t>
            </a:r>
            <a:r>
              <a:rPr lang="zh-CN" altLang="en-US" sz="2000" dirty="0">
                <a:latin typeface="宋体" panose="02010600030101010101" pitchFamily="2" charset="-122"/>
                <a:ea typeface="宋体" panose="02010600030101010101" pitchFamily="2" charset="-122"/>
              </a:rPr>
              <a:t>在</a:t>
            </a:r>
            <a:r>
              <a:rPr lang="en-US" altLang="zh-CN" sz="2000" dirty="0">
                <a:latin typeface="宋体" panose="02010600030101010101" pitchFamily="2" charset="-122"/>
                <a:ea typeface="宋体" panose="02010600030101010101" pitchFamily="2" charset="-122"/>
              </a:rPr>
              <a:t>1890</a:t>
            </a:r>
            <a:r>
              <a:rPr lang="zh-CN" altLang="en-US" sz="2000" dirty="0">
                <a:latin typeface="宋体" panose="02010600030101010101" pitchFamily="2" charset="-122"/>
                <a:ea typeface="宋体" panose="02010600030101010101" pitchFamily="2" charset="-122"/>
              </a:rPr>
              <a:t>年提出了一个非常著名的假说，“大脑的血流供应会随其功能活动的局部变化而进行局部响应</a:t>
            </a:r>
            <a:r>
              <a:rPr lang="en-US" altLang="zh-CN" sz="2000" dirty="0">
                <a:latin typeface="宋体" panose="02010600030101010101" pitchFamily="2" charset="-122"/>
                <a:ea typeface="宋体" panose="02010600030101010101" pitchFamily="2" charset="-122"/>
              </a:rPr>
              <a:t>.</a:t>
            </a:r>
            <a:endParaRPr lang="en-US" altLang="zh-CN" sz="20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11" name="文本框 10"/>
          <p:cNvSpPr txBox="1"/>
          <p:nvPr/>
        </p:nvSpPr>
        <p:spPr>
          <a:xfrm>
            <a:off x="551384" y="5928955"/>
            <a:ext cx="10568076"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Roy C. W., Sherrington C. </a:t>
            </a:r>
            <a:r>
              <a:rPr lang="en-US" altLang="zh-CN" dirty="0" err="1">
                <a:latin typeface="Times New Roman" panose="02020603050405020304" pitchFamily="18" charset="0"/>
                <a:cs typeface="Times New Roman" panose="02020603050405020304" pitchFamily="18" charset="0"/>
              </a:rPr>
              <a:t>S..On</a:t>
            </a:r>
            <a:r>
              <a:rPr lang="en-US" altLang="zh-CN" dirty="0">
                <a:latin typeface="Times New Roman" panose="02020603050405020304" pitchFamily="18" charset="0"/>
                <a:cs typeface="Times New Roman" panose="02020603050405020304" pitchFamily="18" charset="0"/>
              </a:rPr>
              <a:t> the regulation of the blood supply of the brain. Journal of Physiology, 1890, 11: 85-108</a:t>
            </a:r>
            <a:endParaRPr lang="zh-CN" altLang="en-US" dirty="0">
              <a:latin typeface="Times New Roman" panose="02020603050405020304" pitchFamily="18" charset="0"/>
              <a:cs typeface="Times New Roman" panose="02020603050405020304" pitchFamily="18" charset="0"/>
            </a:endParaRPr>
          </a:p>
        </p:txBody>
      </p:sp>
      <p:grpSp>
        <p:nvGrpSpPr>
          <p:cNvPr id="3" name="Group 14"/>
          <p:cNvGrpSpPr/>
          <p:nvPr/>
        </p:nvGrpSpPr>
        <p:grpSpPr bwMode="auto">
          <a:xfrm>
            <a:off x="332241" y="2776759"/>
            <a:ext cx="2663070" cy="2611064"/>
            <a:chOff x="432" y="1968"/>
            <a:chExt cx="1176" cy="1060"/>
          </a:xfrm>
        </p:grpSpPr>
        <p:pic>
          <p:nvPicPr>
            <p:cNvPr id="4" name="Picture 4"/>
            <p:cNvPicPr>
              <a:picLocks noChangeAspect="1" noChangeArrowheads="1"/>
            </p:cNvPicPr>
            <p:nvPr/>
          </p:nvPicPr>
          <p:blipFill>
            <a:blip r:embed="rId2" cstate="print"/>
            <a:srcRect/>
            <a:stretch>
              <a:fillRect/>
            </a:stretch>
          </p:blipFill>
          <p:spPr bwMode="auto">
            <a:xfrm>
              <a:off x="432" y="1968"/>
              <a:ext cx="1176" cy="660"/>
            </a:xfrm>
            <a:prstGeom prst="rect">
              <a:avLst/>
            </a:prstGeom>
            <a:noFill/>
            <a:ln w="9525">
              <a:noFill/>
              <a:miter lim="800000"/>
              <a:headEnd/>
              <a:tailEnd/>
            </a:ln>
            <a:effectLst/>
          </p:spPr>
        </p:pic>
        <p:sp>
          <p:nvSpPr>
            <p:cNvPr id="6" name="Text Box 5"/>
            <p:cNvSpPr txBox="1">
              <a:spLocks noChangeArrowheads="1"/>
            </p:cNvSpPr>
            <p:nvPr/>
          </p:nvSpPr>
          <p:spPr bwMode="auto">
            <a:xfrm>
              <a:off x="775" y="2878"/>
              <a:ext cx="489" cy="150"/>
            </a:xfrm>
            <a:prstGeom prst="rect">
              <a:avLst/>
            </a:prstGeom>
            <a:noFill/>
            <a:ln w="9525">
              <a:noFill/>
              <a:miter lim="800000"/>
            </a:ln>
            <a:effectLst/>
          </p:spPr>
          <p:txBody>
            <a:bodyPr wrap="none">
              <a:spAutoFit/>
            </a:bodyPr>
            <a:lstStyle/>
            <a:p>
              <a:pPr algn="ctr"/>
              <a:r>
                <a:rPr lang="zh-CN" altLang="en-US" dirty="0">
                  <a:latin typeface="宋体" panose="02010600030101010101" pitchFamily="2" charset="-122"/>
                  <a:ea typeface="宋体" panose="02010600030101010101" pitchFamily="2" charset="-122"/>
                </a:rPr>
                <a:t>神经活动</a:t>
              </a:r>
              <a:endParaRPr lang="en-US" altLang="zh-CN" dirty="0">
                <a:latin typeface="宋体" panose="02010600030101010101" pitchFamily="2" charset="-122"/>
                <a:ea typeface="宋体" panose="02010600030101010101" pitchFamily="2" charset="-122"/>
              </a:endParaRPr>
            </a:p>
          </p:txBody>
        </p:sp>
      </p:grpSp>
      <p:sp>
        <p:nvSpPr>
          <p:cNvPr id="7" name="Line 6"/>
          <p:cNvSpPr>
            <a:spLocks noChangeShapeType="1"/>
          </p:cNvSpPr>
          <p:nvPr/>
        </p:nvSpPr>
        <p:spPr bwMode="auto">
          <a:xfrm>
            <a:off x="3207407" y="3710315"/>
            <a:ext cx="1440000" cy="0"/>
          </a:xfrm>
          <a:prstGeom prst="line">
            <a:avLst/>
          </a:prstGeom>
          <a:noFill/>
          <a:ln w="38100">
            <a:solidFill>
              <a:schemeClr val="tx1"/>
            </a:solidFill>
            <a:round/>
            <a:tailEnd type="triangle" w="med" len="med"/>
          </a:ln>
          <a:effectLst/>
        </p:spPr>
        <p:txBody>
          <a:bodyPr/>
          <a:lstStyle/>
          <a:p>
            <a:endParaRPr lang="zh-CN" altLang="en-US">
              <a:latin typeface="+mn-ea"/>
            </a:endParaRPr>
          </a:p>
        </p:txBody>
      </p:sp>
      <p:grpSp>
        <p:nvGrpSpPr>
          <p:cNvPr id="12" name="Group 9"/>
          <p:cNvGrpSpPr/>
          <p:nvPr/>
        </p:nvGrpSpPr>
        <p:grpSpPr bwMode="auto">
          <a:xfrm>
            <a:off x="4702405" y="2359687"/>
            <a:ext cx="2418764" cy="2606293"/>
            <a:chOff x="2304" y="1774"/>
            <a:chExt cx="1056" cy="1104"/>
          </a:xfrm>
        </p:grpSpPr>
        <p:pic>
          <p:nvPicPr>
            <p:cNvPr id="13" name="Picture 43"/>
            <p:cNvPicPr>
              <a:picLocks noChangeAspect="1" noChangeArrowheads="1"/>
            </p:cNvPicPr>
            <p:nvPr/>
          </p:nvPicPr>
          <p:blipFill>
            <a:blip r:embed="rId3" cstate="print"/>
            <a:srcRect l="2362" t="23625" r="1949" b="10237"/>
            <a:stretch>
              <a:fillRect/>
            </a:stretch>
          </p:blipFill>
          <p:spPr bwMode="auto">
            <a:xfrm>
              <a:off x="2304" y="2331"/>
              <a:ext cx="1056" cy="547"/>
            </a:xfrm>
            <a:prstGeom prst="rect">
              <a:avLst/>
            </a:prstGeom>
            <a:noFill/>
            <a:ln w="9525">
              <a:noFill/>
              <a:miter lim="800000"/>
              <a:headEnd/>
              <a:tailEnd/>
            </a:ln>
          </p:spPr>
        </p:pic>
        <p:pic>
          <p:nvPicPr>
            <p:cNvPr id="14" name="Picture 42"/>
            <p:cNvPicPr>
              <a:picLocks noChangeAspect="1" noChangeArrowheads="1"/>
            </p:cNvPicPr>
            <p:nvPr/>
          </p:nvPicPr>
          <p:blipFill>
            <a:blip r:embed="rId4" cstate="print"/>
            <a:srcRect l="2362" t="20081" r="1949" b="15356"/>
            <a:stretch>
              <a:fillRect/>
            </a:stretch>
          </p:blipFill>
          <p:spPr bwMode="auto">
            <a:xfrm>
              <a:off x="2304" y="1774"/>
              <a:ext cx="1056" cy="535"/>
            </a:xfrm>
            <a:prstGeom prst="rect">
              <a:avLst/>
            </a:prstGeom>
            <a:noFill/>
            <a:ln w="9525">
              <a:noFill/>
              <a:miter lim="800000"/>
              <a:headEnd/>
              <a:tailEnd/>
            </a:ln>
          </p:spPr>
        </p:pic>
      </p:grpSp>
      <p:sp>
        <p:nvSpPr>
          <p:cNvPr id="15" name="Text Box 10"/>
          <p:cNvSpPr txBox="1">
            <a:spLocks noChangeArrowheads="1"/>
          </p:cNvSpPr>
          <p:nvPr/>
        </p:nvSpPr>
        <p:spPr bwMode="auto">
          <a:xfrm>
            <a:off x="4771354" y="5021329"/>
            <a:ext cx="2065093" cy="369332"/>
          </a:xfrm>
          <a:prstGeom prst="rect">
            <a:avLst/>
          </a:prstGeom>
          <a:noFill/>
          <a:ln w="9525">
            <a:noFill/>
            <a:miter lim="800000"/>
          </a:ln>
          <a:effectLst/>
        </p:spPr>
        <p:txBody>
          <a:bodyPr wrap="square">
            <a:spAutoFit/>
          </a:bodyPr>
          <a:lstStyle/>
          <a:p>
            <a:pPr algn="ctr"/>
            <a:r>
              <a:rPr lang="zh-CN" altLang="en-US" dirty="0">
                <a:latin typeface="宋体" panose="02010600030101010101" pitchFamily="2" charset="-122"/>
                <a:ea typeface="宋体" panose="02010600030101010101" pitchFamily="2" charset="-122"/>
              </a:rPr>
              <a:t>血氧浓度变化</a:t>
            </a:r>
            <a:endParaRPr lang="en-US" altLang="zh-CN" dirty="0">
              <a:latin typeface="宋体" panose="02010600030101010101" pitchFamily="2" charset="-122"/>
              <a:ea typeface="宋体" panose="02010600030101010101" pitchFamily="2" charset="-122"/>
            </a:endParaRPr>
          </a:p>
        </p:txBody>
      </p:sp>
      <p:grpSp>
        <p:nvGrpSpPr>
          <p:cNvPr id="16" name="组合 15"/>
          <p:cNvGrpSpPr/>
          <p:nvPr/>
        </p:nvGrpSpPr>
        <p:grpSpPr>
          <a:xfrm>
            <a:off x="7320136" y="2359687"/>
            <a:ext cx="4422580" cy="3027980"/>
            <a:chOff x="6470655" y="2800823"/>
            <a:chExt cx="3436942" cy="2447924"/>
          </a:xfrm>
        </p:grpSpPr>
        <p:grpSp>
          <p:nvGrpSpPr>
            <p:cNvPr id="17" name="Group 42"/>
            <p:cNvGrpSpPr/>
            <p:nvPr/>
          </p:nvGrpSpPr>
          <p:grpSpPr bwMode="auto">
            <a:xfrm>
              <a:off x="6470655" y="2800823"/>
              <a:ext cx="3436942" cy="2447924"/>
              <a:chOff x="3116" y="1905"/>
              <a:chExt cx="2165" cy="1542"/>
            </a:xfrm>
          </p:grpSpPr>
          <p:sp>
            <p:nvSpPr>
              <p:cNvPr id="19" name="Line 11"/>
              <p:cNvSpPr>
                <a:spLocks noChangeShapeType="1"/>
              </p:cNvSpPr>
              <p:nvPr/>
            </p:nvSpPr>
            <p:spPr bwMode="auto">
              <a:xfrm>
                <a:off x="3116" y="2552"/>
                <a:ext cx="907" cy="0"/>
              </a:xfrm>
              <a:prstGeom prst="line">
                <a:avLst/>
              </a:prstGeom>
              <a:noFill/>
              <a:ln w="38100">
                <a:solidFill>
                  <a:schemeClr val="tx1"/>
                </a:solidFill>
                <a:round/>
                <a:tailEnd type="triangle" w="med" len="med"/>
              </a:ln>
              <a:effectLst/>
            </p:spPr>
            <p:txBody>
              <a:bodyPr/>
              <a:lstStyle/>
              <a:p>
                <a:endParaRPr lang="zh-CN" altLang="en-US">
                  <a:latin typeface="+mn-ea"/>
                </a:endParaRPr>
              </a:p>
            </p:txBody>
          </p:sp>
          <p:grpSp>
            <p:nvGrpSpPr>
              <p:cNvPr id="20" name="Group 16"/>
              <p:cNvGrpSpPr/>
              <p:nvPr/>
            </p:nvGrpSpPr>
            <p:grpSpPr bwMode="auto">
              <a:xfrm>
                <a:off x="4177" y="1905"/>
                <a:ext cx="1104" cy="1542"/>
                <a:chOff x="4090" y="1657"/>
                <a:chExt cx="1104" cy="1542"/>
              </a:xfrm>
            </p:grpSpPr>
            <p:pic>
              <p:nvPicPr>
                <p:cNvPr id="21" name="Picture 6" descr="3UOEKRO$9P%C7RYI)D13~{E"/>
                <p:cNvPicPr>
                  <a:picLocks noChangeAspect="1" noChangeArrowheads="1"/>
                </p:cNvPicPr>
                <p:nvPr/>
              </p:nvPicPr>
              <p:blipFill>
                <a:blip r:embed="rId5" cstate="print"/>
                <a:srcRect/>
                <a:stretch>
                  <a:fillRect/>
                </a:stretch>
              </p:blipFill>
              <p:spPr bwMode="auto">
                <a:xfrm>
                  <a:off x="4090" y="1657"/>
                  <a:ext cx="1104" cy="983"/>
                </a:xfrm>
                <a:prstGeom prst="rect">
                  <a:avLst/>
                </a:prstGeom>
                <a:noFill/>
                <a:ln w="9525">
                  <a:noFill/>
                  <a:miter lim="800000"/>
                  <a:headEnd/>
                  <a:tailEnd/>
                </a:ln>
              </p:spPr>
            </p:pic>
            <p:sp>
              <p:nvSpPr>
                <p:cNvPr id="22" name="Text Box 13"/>
                <p:cNvSpPr txBox="1">
                  <a:spLocks noChangeArrowheads="1"/>
                </p:cNvSpPr>
                <p:nvPr/>
              </p:nvSpPr>
              <p:spPr bwMode="auto">
                <a:xfrm>
                  <a:off x="4171" y="3011"/>
                  <a:ext cx="881" cy="188"/>
                </a:xfrm>
                <a:prstGeom prst="rect">
                  <a:avLst/>
                </a:prstGeom>
                <a:noFill/>
                <a:ln w="9525">
                  <a:noFill/>
                  <a:miter lim="800000"/>
                </a:ln>
                <a:effectLst/>
              </p:spPr>
              <p:txBody>
                <a:bodyPr wrap="none">
                  <a:spAutoFit/>
                </a:bodyPr>
                <a:lstStyle/>
                <a:p>
                  <a:pPr algn="ctr"/>
                  <a:r>
                    <a:rPr lang="zh-CN" altLang="en-US" dirty="0">
                      <a:latin typeface="宋体" panose="02010600030101010101" pitchFamily="2" charset="-122"/>
                      <a:ea typeface="宋体" panose="02010600030101010101" pitchFamily="2" charset="-122"/>
                    </a:rPr>
                    <a:t>近红外光强改变</a:t>
                  </a:r>
                  <a:endParaRPr lang="en-US" altLang="zh-CN" dirty="0">
                    <a:latin typeface="宋体" panose="02010600030101010101" pitchFamily="2" charset="-122"/>
                    <a:ea typeface="宋体" panose="02010600030101010101" pitchFamily="2" charset="-122"/>
                  </a:endParaRPr>
                </a:p>
              </p:txBody>
            </p:sp>
          </p:grpSp>
        </p:grpSp>
        <p:pic>
          <p:nvPicPr>
            <p:cNvPr id="18" name="Picture 2" descr="C:\Users\Echo\AppData\Roaming\Tencent\Users\469543873\QQ\WinTemp\RichOle\JAU0){8CNWH8`(K8Y9%HSPN.jpg"/>
            <p:cNvPicPr>
              <a:picLocks noChangeAspect="1" noChangeArrowheads="1"/>
            </p:cNvPicPr>
            <p:nvPr/>
          </p:nvPicPr>
          <p:blipFill>
            <a:blip r:embed="rId6" cstate="print"/>
            <a:srcRect/>
            <a:stretch>
              <a:fillRect/>
            </a:stretch>
          </p:blipFill>
          <p:spPr bwMode="auto">
            <a:xfrm>
              <a:off x="8810690" y="3556897"/>
              <a:ext cx="343128" cy="261515"/>
            </a:xfrm>
            <a:prstGeom prst="rect">
              <a:avLst/>
            </a:prstGeom>
            <a:noFill/>
          </p:spPr>
        </p:pic>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5" name="矩形 4"/>
          <p:cNvSpPr/>
          <p:nvPr/>
        </p:nvSpPr>
        <p:spPr>
          <a:xfrm>
            <a:off x="1703512" y="5445224"/>
            <a:ext cx="2592288"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latin typeface="宋体" panose="02010600030101010101" pitchFamily="2" charset="-122"/>
                <a:ea typeface="宋体" panose="02010600030101010101" pitchFamily="2" charset="-122"/>
              </a:rPr>
              <a:t>通道</a:t>
            </a:r>
            <a:r>
              <a:rPr lang="en-US" altLang="zh-CN" sz="1600" dirty="0">
                <a:latin typeface="宋体" panose="02010600030101010101" pitchFamily="2" charset="-122"/>
                <a:ea typeface="宋体" panose="02010600030101010101" pitchFamily="2" charset="-122"/>
              </a:rPr>
              <a:t>11</a:t>
            </a:r>
            <a:r>
              <a:rPr lang="zh-CN" altLang="en-US" sz="1600" dirty="0">
                <a:latin typeface="宋体" panose="02010600030101010101" pitchFamily="2" charset="-122"/>
                <a:ea typeface="宋体" panose="02010600030101010101" pitchFamily="2" charset="-122"/>
              </a:rPr>
              <a:t>的</a:t>
            </a:r>
            <a:r>
              <a:rPr lang="en-US" altLang="zh-CN" sz="1600" dirty="0">
                <a:latin typeface="宋体" panose="02010600030101010101" pitchFamily="2" charset="-122"/>
                <a:ea typeface="宋体" panose="02010600030101010101" pitchFamily="2" charset="-122"/>
              </a:rPr>
              <a:t>IBS</a:t>
            </a:r>
            <a:r>
              <a:rPr lang="zh-CN" altLang="en-US" sz="1600" dirty="0">
                <a:latin typeface="宋体" panose="02010600030101010101" pitchFamily="2" charset="-122"/>
                <a:ea typeface="宋体" panose="02010600030101010101" pitchFamily="2" charset="-122"/>
              </a:rPr>
              <a:t>方差分析显著</a:t>
            </a:r>
            <a:endParaRPr lang="zh-CN" altLang="en-US" sz="1600" dirty="0">
              <a:latin typeface="宋体" panose="02010600030101010101" pitchFamily="2" charset="-122"/>
              <a:ea typeface="宋体" panose="02010600030101010101" pitchFamily="2" charset="-122"/>
            </a:endParaRPr>
          </a:p>
        </p:txBody>
      </p:sp>
      <p:pic>
        <p:nvPicPr>
          <p:cNvPr id="7" name="图片 6"/>
          <p:cNvPicPr>
            <a:picLocks noChangeAspect="1"/>
          </p:cNvPicPr>
          <p:nvPr/>
        </p:nvPicPr>
        <p:blipFill>
          <a:blip r:embed="rId2"/>
          <a:stretch>
            <a:fillRect/>
          </a:stretch>
        </p:blipFill>
        <p:spPr>
          <a:xfrm>
            <a:off x="263352" y="2132856"/>
            <a:ext cx="6170554" cy="2852217"/>
          </a:xfrm>
          <a:prstGeom prst="rect">
            <a:avLst/>
          </a:prstGeom>
        </p:spPr>
      </p:pic>
      <p:pic>
        <p:nvPicPr>
          <p:cNvPr id="9" name="图片 8"/>
          <p:cNvPicPr>
            <a:picLocks noChangeAspect="1"/>
          </p:cNvPicPr>
          <p:nvPr/>
        </p:nvPicPr>
        <p:blipFill>
          <a:blip r:embed="rId3"/>
          <a:stretch>
            <a:fillRect/>
          </a:stretch>
        </p:blipFill>
        <p:spPr>
          <a:xfrm>
            <a:off x="6608183" y="1660995"/>
            <a:ext cx="5054296" cy="3536010"/>
          </a:xfrm>
          <a:prstGeom prst="rect">
            <a:avLst/>
          </a:prstGeom>
        </p:spPr>
      </p:pic>
      <p:sp>
        <p:nvSpPr>
          <p:cNvPr id="11" name="矩形 10"/>
          <p:cNvSpPr/>
          <p:nvPr/>
        </p:nvSpPr>
        <p:spPr>
          <a:xfrm>
            <a:off x="7430205" y="5614501"/>
            <a:ext cx="2592288"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latin typeface="宋体" panose="02010600030101010101" pitchFamily="2" charset="-122"/>
                <a:ea typeface="宋体" panose="02010600030101010101" pitchFamily="2" charset="-122"/>
              </a:rPr>
              <a:t>有经验的合作会引起更大的脑间同步</a:t>
            </a:r>
            <a:endParaRPr lang="zh-CN" altLang="en-US" sz="1600" dirty="0">
              <a:latin typeface="宋体" panose="02010600030101010101" pitchFamily="2" charset="-122"/>
              <a:ea typeface="宋体" panose="02010600030101010101" pitchFamily="2" charset="-122"/>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descr="文本框 3"/>
          <p:cNvSpPr txBox="1"/>
          <p:nvPr/>
        </p:nvSpPr>
        <p:spPr bwMode="auto">
          <a:xfrm>
            <a:off x="1928813" y="2708920"/>
            <a:ext cx="8855075"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algn="ctr" eaLnBrk="1"/>
            <a:r>
              <a:rPr lang="zh-CN" altLang="zh-CN" sz="5400" b="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谢谢！</a:t>
            </a:r>
            <a:endParaRPr lang="zh-CN" altLang="zh-CN" sz="5400" b="1">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神经</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a:t>
            </a:r>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血管耦合假说</a:t>
            </a:r>
            <a:endParaRPr lang="zh-CN"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7" name="Line 6"/>
          <p:cNvSpPr>
            <a:spLocks noChangeShapeType="1"/>
          </p:cNvSpPr>
          <p:nvPr/>
        </p:nvSpPr>
        <p:spPr bwMode="auto">
          <a:xfrm>
            <a:off x="3207407" y="3710315"/>
            <a:ext cx="1440000" cy="0"/>
          </a:xfrm>
          <a:prstGeom prst="line">
            <a:avLst/>
          </a:prstGeom>
          <a:noFill/>
          <a:ln w="38100">
            <a:solidFill>
              <a:schemeClr val="tx1"/>
            </a:solidFill>
            <a:round/>
            <a:tailEnd type="triangle" w="med" len="med"/>
          </a:ln>
          <a:effectLst/>
        </p:spPr>
        <p:txBody>
          <a:bodyPr/>
          <a:lstStyle/>
          <a:p>
            <a:endParaRPr lang="zh-CN" altLang="en-US">
              <a:latin typeface="+mn-ea"/>
            </a:endParaRPr>
          </a:p>
        </p:txBody>
      </p:sp>
      <p:pic>
        <p:nvPicPr>
          <p:cNvPr id="5" name="Picture 9" descr="fmri-fig-06-08-0"/>
          <p:cNvPicPr>
            <a:picLocks noChangeAspect="1" noChangeArrowheads="1"/>
          </p:cNvPicPr>
          <p:nvPr/>
        </p:nvPicPr>
        <p:blipFill>
          <a:blip r:embed="rId2" cstate="print"/>
          <a:srcRect/>
          <a:stretch>
            <a:fillRect/>
          </a:stretch>
        </p:blipFill>
        <p:spPr bwMode="auto">
          <a:xfrm>
            <a:off x="1248905" y="2470863"/>
            <a:ext cx="3432381" cy="2574286"/>
          </a:xfrm>
          <a:prstGeom prst="rect">
            <a:avLst/>
          </a:prstGeom>
          <a:noFill/>
          <a:ln w="9525">
            <a:noFill/>
            <a:miter lim="800000"/>
            <a:headEnd/>
            <a:tailEnd/>
          </a:ln>
          <a:effectLst/>
        </p:spPr>
      </p:pic>
      <p:pic>
        <p:nvPicPr>
          <p:cNvPr id="23" name="Picture 7"/>
          <p:cNvPicPr>
            <a:picLocks noChangeAspect="1" noChangeArrowheads="1"/>
          </p:cNvPicPr>
          <p:nvPr/>
        </p:nvPicPr>
        <p:blipFill>
          <a:blip r:embed="rId3" cstate="print"/>
          <a:srcRect l="2362" t="20081" r="1949" b="15356"/>
          <a:stretch>
            <a:fillRect/>
          </a:stretch>
        </p:blipFill>
        <p:spPr bwMode="auto">
          <a:xfrm>
            <a:off x="6046945" y="2132718"/>
            <a:ext cx="4119228" cy="1649514"/>
          </a:xfrm>
          <a:prstGeom prst="rect">
            <a:avLst/>
          </a:prstGeom>
          <a:noFill/>
          <a:ln w="9525">
            <a:noFill/>
            <a:miter lim="800000"/>
            <a:headEnd/>
            <a:tailEnd/>
          </a:ln>
          <a:effectLst/>
        </p:spPr>
      </p:pic>
      <p:pic>
        <p:nvPicPr>
          <p:cNvPr id="24" name="Picture 8"/>
          <p:cNvPicPr>
            <a:picLocks noChangeAspect="1" noChangeArrowheads="1"/>
          </p:cNvPicPr>
          <p:nvPr/>
        </p:nvPicPr>
        <p:blipFill>
          <a:blip r:embed="rId4" cstate="print"/>
          <a:srcRect l="2362" t="23625" r="1949" b="10237"/>
          <a:stretch>
            <a:fillRect/>
          </a:stretch>
        </p:blipFill>
        <p:spPr bwMode="auto">
          <a:xfrm>
            <a:off x="6046945" y="3974236"/>
            <a:ext cx="4119228" cy="1688546"/>
          </a:xfrm>
          <a:prstGeom prst="rect">
            <a:avLst/>
          </a:prstGeom>
          <a:noFill/>
          <a:ln w="9525">
            <a:noFill/>
            <a:miter lim="800000"/>
            <a:headEnd/>
            <a:tailEnd/>
          </a:ln>
          <a:effectLst/>
        </p:spPr>
      </p:pic>
      <p:sp>
        <p:nvSpPr>
          <p:cNvPr id="25" name="矩形 24"/>
          <p:cNvSpPr/>
          <p:nvPr/>
        </p:nvSpPr>
        <p:spPr>
          <a:xfrm>
            <a:off x="6813198" y="5879013"/>
            <a:ext cx="2762295" cy="646331"/>
          </a:xfrm>
          <a:prstGeom prst="rect">
            <a:avLst/>
          </a:prstGeom>
        </p:spPr>
        <p:txBody>
          <a:bodyPr wrap="none">
            <a:spAutoFit/>
          </a:bodyPr>
          <a:lstStyle/>
          <a:p>
            <a:pPr algn="ctr"/>
            <a:r>
              <a:rPr lang="zh-CN" altLang="en-US" dirty="0"/>
              <a:t>脑血流过补偿效应</a:t>
            </a:r>
            <a:endParaRPr lang="en-US" altLang="zh-CN" dirty="0"/>
          </a:p>
          <a:p>
            <a:pPr algn="ctr"/>
            <a:r>
              <a:rPr lang="en-US" altLang="zh-CN" dirty="0"/>
              <a:t>(Overabundance of CBF)</a:t>
            </a:r>
            <a:endParaRPr lang="zh-CN" altLang="en-US" dirty="0"/>
          </a:p>
        </p:txBody>
      </p:sp>
      <p:sp>
        <p:nvSpPr>
          <p:cNvPr id="26" name="矩形 25"/>
          <p:cNvSpPr/>
          <p:nvPr/>
        </p:nvSpPr>
        <p:spPr>
          <a:xfrm>
            <a:off x="2121066" y="5204351"/>
            <a:ext cx="1669047" cy="369332"/>
          </a:xfrm>
          <a:prstGeom prst="rect">
            <a:avLst/>
          </a:prstGeom>
        </p:spPr>
        <p:txBody>
          <a:bodyPr wrap="none">
            <a:spAutoFit/>
          </a:bodyPr>
          <a:lstStyle/>
          <a:p>
            <a:r>
              <a:rPr lang="zh-CN" altLang="en-US" dirty="0">
                <a:latin typeface="+mj-ea"/>
                <a:ea typeface="+mj-ea"/>
              </a:rPr>
              <a:t>神经</a:t>
            </a:r>
            <a:r>
              <a:rPr lang="en-US" altLang="zh-CN" dirty="0">
                <a:latin typeface="+mj-ea"/>
                <a:ea typeface="+mj-ea"/>
              </a:rPr>
              <a:t>-</a:t>
            </a:r>
            <a:r>
              <a:rPr lang="zh-CN" altLang="en-US" dirty="0">
                <a:latin typeface="+mj-ea"/>
                <a:ea typeface="+mj-ea"/>
              </a:rPr>
              <a:t>血管耦合</a:t>
            </a:r>
            <a:endParaRPr lang="zh-CN" altLang="en-US" dirty="0">
              <a:latin typeface="+mj-ea"/>
              <a:ea typeface="+mj-ea"/>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脑血流过补偿效应</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(Overabundance of CBF)</a:t>
            </a:r>
            <a:endPar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4" y="2276872"/>
            <a:ext cx="4355976" cy="1682947"/>
          </a:xfrm>
          <a:prstGeom prst="rect">
            <a:avLst/>
          </a:prstGeom>
        </p:spPr>
      </p:pic>
      <p:sp>
        <p:nvSpPr>
          <p:cNvPr id="4" name="文本框 3"/>
          <p:cNvSpPr txBox="1"/>
          <p:nvPr/>
        </p:nvSpPr>
        <p:spPr>
          <a:xfrm>
            <a:off x="2534962" y="3064476"/>
            <a:ext cx="1107996" cy="461665"/>
          </a:xfrm>
          <a:prstGeom prst="rect">
            <a:avLst/>
          </a:prstGeom>
          <a:noFill/>
        </p:spPr>
        <p:txBody>
          <a:bodyPr wrap="none" rtlCol="0">
            <a:spAutoFit/>
          </a:bodyPr>
          <a:lstStyle/>
          <a:p>
            <a:r>
              <a:rPr lang="zh-CN" altLang="en-US" sz="2400" dirty="0"/>
              <a:t>神经元</a:t>
            </a:r>
            <a:endParaRPr lang="zh-CN" altLang="en-US" sz="2400" dirty="0"/>
          </a:p>
        </p:txBody>
      </p:sp>
      <p:sp>
        <p:nvSpPr>
          <p:cNvPr id="6" name="圆柱形 6"/>
          <p:cNvSpPr/>
          <p:nvPr/>
        </p:nvSpPr>
        <p:spPr>
          <a:xfrm rot="16200000">
            <a:off x="6376628" y="1995004"/>
            <a:ext cx="914400" cy="5364088"/>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文本框 10"/>
          <p:cNvSpPr txBox="1"/>
          <p:nvPr/>
        </p:nvSpPr>
        <p:spPr>
          <a:xfrm>
            <a:off x="5909465" y="5299968"/>
            <a:ext cx="2339102" cy="369332"/>
          </a:xfrm>
          <a:prstGeom prst="rect">
            <a:avLst/>
          </a:prstGeom>
          <a:noFill/>
        </p:spPr>
        <p:txBody>
          <a:bodyPr wrap="none" rtlCol="0">
            <a:spAutoFit/>
          </a:bodyPr>
          <a:lstStyle/>
          <a:p>
            <a:r>
              <a:rPr lang="en-US" altLang="zh-CN" b="1" dirty="0"/>
              <a:t>Cerebral blood flow</a:t>
            </a:r>
            <a:endParaRPr lang="zh-CN" altLang="en-US" b="1" dirty="0"/>
          </a:p>
        </p:txBody>
      </p:sp>
      <p:cxnSp>
        <p:nvCxnSpPr>
          <p:cNvPr id="12" name="直接箭头连接符 11"/>
          <p:cNvCxnSpPr/>
          <p:nvPr/>
        </p:nvCxnSpPr>
        <p:spPr>
          <a:xfrm>
            <a:off x="4325289" y="5299968"/>
            <a:ext cx="5040560" cy="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4532018" y="4299248"/>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4" name="文本框 13"/>
          <p:cNvSpPr txBox="1"/>
          <p:nvPr/>
        </p:nvSpPr>
        <p:spPr>
          <a:xfrm>
            <a:off x="4722273" y="4704958"/>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5" name="文本框 14"/>
          <p:cNvSpPr txBox="1"/>
          <p:nvPr/>
        </p:nvSpPr>
        <p:spPr>
          <a:xfrm>
            <a:off x="5254135" y="4401428"/>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6" name="文本框 15"/>
          <p:cNvSpPr txBox="1"/>
          <p:nvPr/>
        </p:nvSpPr>
        <p:spPr>
          <a:xfrm>
            <a:off x="5819914" y="4256165"/>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7" name="文本框 16"/>
          <p:cNvSpPr txBox="1"/>
          <p:nvPr/>
        </p:nvSpPr>
        <p:spPr>
          <a:xfrm>
            <a:off x="5676991" y="4743230"/>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8" name="文本框 17"/>
          <p:cNvSpPr txBox="1"/>
          <p:nvPr/>
        </p:nvSpPr>
        <p:spPr>
          <a:xfrm>
            <a:off x="6451458" y="4483914"/>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9" name="文本框 18"/>
          <p:cNvSpPr txBox="1"/>
          <p:nvPr/>
        </p:nvSpPr>
        <p:spPr>
          <a:xfrm>
            <a:off x="7022141" y="4687672"/>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0" name="文本框 19"/>
          <p:cNvSpPr txBox="1"/>
          <p:nvPr/>
        </p:nvSpPr>
        <p:spPr>
          <a:xfrm>
            <a:off x="7826163" y="4662012"/>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1" name="文本框 20"/>
          <p:cNvSpPr txBox="1"/>
          <p:nvPr/>
        </p:nvSpPr>
        <p:spPr>
          <a:xfrm>
            <a:off x="7396347" y="4347958"/>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2" name="文本框 21"/>
          <p:cNvSpPr txBox="1"/>
          <p:nvPr/>
        </p:nvSpPr>
        <p:spPr>
          <a:xfrm>
            <a:off x="8314364" y="4263847"/>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7" name="文本框 26"/>
          <p:cNvSpPr txBox="1"/>
          <p:nvPr/>
        </p:nvSpPr>
        <p:spPr>
          <a:xfrm>
            <a:off x="8460069" y="4686539"/>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8" name="文本框 27"/>
          <p:cNvSpPr txBox="1"/>
          <p:nvPr/>
        </p:nvSpPr>
        <p:spPr>
          <a:xfrm>
            <a:off x="2381074" y="4456916"/>
            <a:ext cx="1415772" cy="461665"/>
          </a:xfrm>
          <a:prstGeom prst="rect">
            <a:avLst/>
          </a:prstGeom>
          <a:noFill/>
        </p:spPr>
        <p:txBody>
          <a:bodyPr wrap="none" rtlCol="0">
            <a:spAutoFit/>
          </a:bodyPr>
          <a:lstStyle/>
          <a:p>
            <a:r>
              <a:rPr lang="zh-CN" altLang="en-US" sz="2400" dirty="0"/>
              <a:t>毛细血管</a:t>
            </a:r>
            <a:endParaRPr lang="zh-CN" altLang="en-US" sz="2400" dirty="0"/>
          </a:p>
        </p:txBody>
      </p:sp>
      <p:sp>
        <p:nvSpPr>
          <p:cNvPr id="29" name="矩形 28"/>
          <p:cNvSpPr/>
          <p:nvPr/>
        </p:nvSpPr>
        <p:spPr>
          <a:xfrm>
            <a:off x="9519474" y="6093296"/>
            <a:ext cx="2672526" cy="646331"/>
          </a:xfrm>
          <a:prstGeom prst="rect">
            <a:avLst/>
          </a:prstGeom>
        </p:spPr>
        <p:txBody>
          <a:bodyPr wrap="none">
            <a:spAutoFit/>
          </a:bodyPr>
          <a:lstStyle/>
          <a:p>
            <a:r>
              <a:rPr lang="en-US" altLang="zh-CN" dirty="0">
                <a:solidFill>
                  <a:srgbClr val="FF0000"/>
                </a:solidFill>
              </a:rPr>
              <a:t>HbO</a:t>
            </a:r>
            <a:r>
              <a:rPr lang="en-US" altLang="zh-CN" baseline="-25000" dirty="0">
                <a:solidFill>
                  <a:srgbClr val="FF0000"/>
                </a:solidFill>
              </a:rPr>
              <a:t>2</a:t>
            </a:r>
            <a:r>
              <a:rPr lang="zh-CN" altLang="en-US" dirty="0">
                <a:solidFill>
                  <a:srgbClr val="FF0000"/>
                </a:solidFill>
              </a:rPr>
              <a:t> </a:t>
            </a:r>
            <a:r>
              <a:rPr lang="en-US" altLang="zh-CN" dirty="0">
                <a:solidFill>
                  <a:srgbClr val="FF0000"/>
                </a:solidFill>
              </a:rPr>
              <a:t>: </a:t>
            </a:r>
            <a:r>
              <a:rPr lang="en-US" altLang="zh-CN" dirty="0" err="1">
                <a:solidFill>
                  <a:srgbClr val="FF0000"/>
                </a:solidFill>
              </a:rPr>
              <a:t>oxyhemoglobin</a:t>
            </a:r>
            <a:r>
              <a:rPr lang="en-US" altLang="zh-CN" dirty="0">
                <a:solidFill>
                  <a:srgbClr val="FF0000"/>
                </a:solidFill>
              </a:rPr>
              <a:t> </a:t>
            </a:r>
            <a:endParaRPr lang="en-US" altLang="zh-CN" dirty="0">
              <a:solidFill>
                <a:srgbClr val="FF0000"/>
              </a:solidFill>
            </a:endParaRPr>
          </a:p>
          <a:p>
            <a:r>
              <a:rPr lang="en-US" altLang="zh-CN" dirty="0" err="1">
                <a:solidFill>
                  <a:schemeClr val="tx2"/>
                </a:solidFill>
              </a:rPr>
              <a:t>dHb</a:t>
            </a:r>
            <a:r>
              <a:rPr lang="en-US" altLang="zh-CN" dirty="0">
                <a:solidFill>
                  <a:schemeClr val="tx2"/>
                </a:solidFill>
              </a:rPr>
              <a:t> : </a:t>
            </a:r>
            <a:r>
              <a:rPr lang="en-US" altLang="zh-CN" dirty="0" err="1">
                <a:solidFill>
                  <a:schemeClr val="tx2"/>
                </a:solidFill>
              </a:rPr>
              <a:t>deoxyhemoglobin</a:t>
            </a:r>
            <a:r>
              <a:rPr lang="en-US" altLang="zh-CN" dirty="0">
                <a:solidFill>
                  <a:schemeClr val="tx2"/>
                </a:solidFill>
              </a:rPr>
              <a:t> </a:t>
            </a:r>
            <a:endParaRPr lang="en-US" altLang="zh-CN" dirty="0">
              <a:solidFill>
                <a:schemeClr val="tx2"/>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脑血流过补偿效应</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(Overabundance of CBF)</a:t>
            </a:r>
            <a:endPar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130" y="1844824"/>
            <a:ext cx="4355976" cy="1682947"/>
          </a:xfrm>
          <a:prstGeom prst="rect">
            <a:avLst/>
          </a:prstGeom>
        </p:spPr>
      </p:pic>
      <p:sp>
        <p:nvSpPr>
          <p:cNvPr id="5" name="文本框 4"/>
          <p:cNvSpPr txBox="1"/>
          <p:nvPr/>
        </p:nvSpPr>
        <p:spPr>
          <a:xfrm>
            <a:off x="1349308" y="2632428"/>
            <a:ext cx="1107996" cy="461665"/>
          </a:xfrm>
          <a:prstGeom prst="rect">
            <a:avLst/>
          </a:prstGeom>
          <a:noFill/>
        </p:spPr>
        <p:txBody>
          <a:bodyPr wrap="none" rtlCol="0">
            <a:spAutoFit/>
          </a:bodyPr>
          <a:lstStyle/>
          <a:p>
            <a:r>
              <a:rPr lang="zh-CN" altLang="en-US" sz="2400" dirty="0"/>
              <a:t>神经元</a:t>
            </a:r>
            <a:endParaRPr lang="zh-CN" altLang="en-US" sz="2400" dirty="0"/>
          </a:p>
        </p:txBody>
      </p:sp>
      <p:sp>
        <p:nvSpPr>
          <p:cNvPr id="7" name="圆柱形 6"/>
          <p:cNvSpPr/>
          <p:nvPr/>
        </p:nvSpPr>
        <p:spPr>
          <a:xfrm rot="16200000">
            <a:off x="5190974" y="1562956"/>
            <a:ext cx="914400" cy="5364088"/>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3" name="文本框 22"/>
          <p:cNvSpPr txBox="1"/>
          <p:nvPr/>
        </p:nvSpPr>
        <p:spPr>
          <a:xfrm>
            <a:off x="4723811" y="4867920"/>
            <a:ext cx="2339102" cy="369332"/>
          </a:xfrm>
          <a:prstGeom prst="rect">
            <a:avLst/>
          </a:prstGeom>
          <a:noFill/>
        </p:spPr>
        <p:txBody>
          <a:bodyPr wrap="none" rtlCol="0">
            <a:spAutoFit/>
          </a:bodyPr>
          <a:lstStyle/>
          <a:p>
            <a:r>
              <a:rPr lang="en-US" altLang="zh-CN" b="1" dirty="0"/>
              <a:t>Cerebral blood flow</a:t>
            </a:r>
            <a:endParaRPr lang="zh-CN" altLang="en-US" b="1" dirty="0"/>
          </a:p>
        </p:txBody>
      </p:sp>
      <p:cxnSp>
        <p:nvCxnSpPr>
          <p:cNvPr id="24" name="直接箭头连接符 23"/>
          <p:cNvCxnSpPr/>
          <p:nvPr/>
        </p:nvCxnSpPr>
        <p:spPr>
          <a:xfrm>
            <a:off x="3139635" y="4867920"/>
            <a:ext cx="5040560" cy="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 name="文本框 25"/>
          <p:cNvSpPr txBox="1"/>
          <p:nvPr/>
        </p:nvSpPr>
        <p:spPr>
          <a:xfrm>
            <a:off x="1195420" y="4024868"/>
            <a:ext cx="1415772" cy="461665"/>
          </a:xfrm>
          <a:prstGeom prst="rect">
            <a:avLst/>
          </a:prstGeom>
          <a:noFill/>
        </p:spPr>
        <p:txBody>
          <a:bodyPr wrap="none" rtlCol="0">
            <a:spAutoFit/>
          </a:bodyPr>
          <a:lstStyle/>
          <a:p>
            <a:r>
              <a:rPr lang="zh-CN" altLang="en-US" sz="2400" dirty="0"/>
              <a:t>毛细血管</a:t>
            </a:r>
            <a:endParaRPr lang="zh-CN" altLang="en-US" sz="2400" dirty="0"/>
          </a:p>
        </p:txBody>
      </p:sp>
      <p:sp>
        <p:nvSpPr>
          <p:cNvPr id="30" name="文本框 29"/>
          <p:cNvSpPr txBox="1"/>
          <p:nvPr/>
        </p:nvSpPr>
        <p:spPr>
          <a:xfrm>
            <a:off x="3346364" y="3864390"/>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31" name="文本框 30"/>
          <p:cNvSpPr txBox="1"/>
          <p:nvPr/>
        </p:nvSpPr>
        <p:spPr>
          <a:xfrm>
            <a:off x="3536619" y="4270100"/>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32" name="文本框 31"/>
          <p:cNvSpPr txBox="1"/>
          <p:nvPr/>
        </p:nvSpPr>
        <p:spPr>
          <a:xfrm>
            <a:off x="4068481" y="3966570"/>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33" name="文本框 32"/>
          <p:cNvSpPr txBox="1"/>
          <p:nvPr/>
        </p:nvSpPr>
        <p:spPr>
          <a:xfrm>
            <a:off x="4634260" y="3821307"/>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34" name="文本框 33"/>
          <p:cNvSpPr txBox="1"/>
          <p:nvPr/>
        </p:nvSpPr>
        <p:spPr>
          <a:xfrm>
            <a:off x="4491337" y="4308372"/>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35" name="文本框 34"/>
          <p:cNvSpPr txBox="1"/>
          <p:nvPr/>
        </p:nvSpPr>
        <p:spPr>
          <a:xfrm>
            <a:off x="5096219" y="4097766"/>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36" name="文本框 35"/>
          <p:cNvSpPr txBox="1"/>
          <p:nvPr/>
        </p:nvSpPr>
        <p:spPr>
          <a:xfrm>
            <a:off x="5836487" y="4252814"/>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37" name="文本框 36"/>
          <p:cNvSpPr txBox="1"/>
          <p:nvPr/>
        </p:nvSpPr>
        <p:spPr>
          <a:xfrm>
            <a:off x="6640510" y="4227154"/>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38" name="文本框 37"/>
          <p:cNvSpPr txBox="1"/>
          <p:nvPr/>
        </p:nvSpPr>
        <p:spPr>
          <a:xfrm>
            <a:off x="6210693" y="3913100"/>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39" name="文本框 38"/>
          <p:cNvSpPr txBox="1"/>
          <p:nvPr/>
        </p:nvSpPr>
        <p:spPr>
          <a:xfrm>
            <a:off x="7128711" y="3828989"/>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40" name="文本框 39"/>
          <p:cNvSpPr txBox="1"/>
          <p:nvPr/>
        </p:nvSpPr>
        <p:spPr>
          <a:xfrm>
            <a:off x="7274416" y="4251681"/>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41" name="文本框 40"/>
          <p:cNvSpPr txBox="1"/>
          <p:nvPr/>
        </p:nvSpPr>
        <p:spPr>
          <a:xfrm>
            <a:off x="7711361" y="4027121"/>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42" name="文本框 41"/>
          <p:cNvSpPr txBox="1"/>
          <p:nvPr/>
        </p:nvSpPr>
        <p:spPr>
          <a:xfrm>
            <a:off x="5648174" y="3828449"/>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43" name="闪电形 42"/>
          <p:cNvSpPr/>
          <p:nvPr/>
        </p:nvSpPr>
        <p:spPr>
          <a:xfrm>
            <a:off x="5008957" y="2325369"/>
            <a:ext cx="332317" cy="410768"/>
          </a:xfrm>
          <a:prstGeom prst="lightningBol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grpSp>
        <p:nvGrpSpPr>
          <p:cNvPr id="44" name="组合 43"/>
          <p:cNvGrpSpPr/>
          <p:nvPr/>
        </p:nvGrpSpPr>
        <p:grpSpPr>
          <a:xfrm>
            <a:off x="8796212" y="3755560"/>
            <a:ext cx="2952328" cy="411724"/>
            <a:chOff x="3863752" y="5265929"/>
            <a:chExt cx="2952328" cy="411724"/>
          </a:xfrm>
        </p:grpSpPr>
        <p:sp>
          <p:nvSpPr>
            <p:cNvPr id="45" name="文本框 44"/>
            <p:cNvSpPr txBox="1"/>
            <p:nvPr/>
          </p:nvSpPr>
          <p:spPr>
            <a:xfrm>
              <a:off x="3863752" y="5306580"/>
              <a:ext cx="1800000" cy="371073"/>
            </a:xfrm>
            <a:prstGeom prst="rect">
              <a:avLst/>
            </a:prstGeom>
            <a:noFill/>
          </p:spPr>
          <p:txBody>
            <a:bodyPr wrap="square" rtlCol="0">
              <a:spAutoFit/>
            </a:bodyPr>
            <a:lstStyle/>
            <a:p>
              <a:r>
                <a:rPr lang="en-US" altLang="zh-CN" dirty="0">
                  <a:solidFill>
                    <a:schemeClr val="tx1">
                      <a:lumMod val="75000"/>
                    </a:schemeClr>
                  </a:solidFill>
                </a:rPr>
                <a:t>O</a:t>
              </a:r>
              <a:r>
                <a:rPr lang="en-US" altLang="zh-CN" baseline="-25000" dirty="0">
                  <a:solidFill>
                    <a:schemeClr val="tx1">
                      <a:lumMod val="75000"/>
                    </a:schemeClr>
                  </a:solidFill>
                </a:rPr>
                <a:t>2</a:t>
              </a:r>
              <a:r>
                <a:rPr lang="en-US" altLang="zh-CN" dirty="0">
                  <a:solidFill>
                    <a:schemeClr val="tx1">
                      <a:lumMod val="75000"/>
                    </a:schemeClr>
                  </a:solidFill>
                </a:rPr>
                <a:t> metabolism </a:t>
              </a:r>
              <a:endParaRPr lang="zh-CN" altLang="en-US" dirty="0">
                <a:solidFill>
                  <a:schemeClr val="tx1">
                    <a:lumMod val="75000"/>
                  </a:schemeClr>
                </a:solidFill>
              </a:endParaRPr>
            </a:p>
          </p:txBody>
        </p:sp>
        <p:sp>
          <p:nvSpPr>
            <p:cNvPr id="46" name="上箭头 56"/>
            <p:cNvSpPr/>
            <p:nvPr/>
          </p:nvSpPr>
          <p:spPr>
            <a:xfrm>
              <a:off x="5519936" y="5306579"/>
              <a:ext cx="107072" cy="288032"/>
            </a:xfrm>
            <a:prstGeom prst="up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7" name="文本框 46"/>
            <p:cNvSpPr txBox="1"/>
            <p:nvPr/>
          </p:nvSpPr>
          <p:spPr>
            <a:xfrm>
              <a:off x="6000148" y="5265929"/>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48" name="上箭头 58"/>
            <p:cNvSpPr/>
            <p:nvPr/>
          </p:nvSpPr>
          <p:spPr>
            <a:xfrm>
              <a:off x="6709008" y="5306579"/>
              <a:ext cx="107072" cy="288032"/>
            </a:xfrm>
            <a:prstGeom prst="up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49" name="矩形 48"/>
          <p:cNvSpPr/>
          <p:nvPr/>
        </p:nvSpPr>
        <p:spPr>
          <a:xfrm>
            <a:off x="9519474" y="6093296"/>
            <a:ext cx="2672526" cy="646331"/>
          </a:xfrm>
          <a:prstGeom prst="rect">
            <a:avLst/>
          </a:prstGeom>
        </p:spPr>
        <p:txBody>
          <a:bodyPr wrap="none">
            <a:spAutoFit/>
          </a:bodyPr>
          <a:lstStyle/>
          <a:p>
            <a:r>
              <a:rPr lang="en-US" altLang="zh-CN" dirty="0">
                <a:solidFill>
                  <a:srgbClr val="FF0000"/>
                </a:solidFill>
              </a:rPr>
              <a:t>HbO</a:t>
            </a:r>
            <a:r>
              <a:rPr lang="en-US" altLang="zh-CN" baseline="-25000" dirty="0">
                <a:solidFill>
                  <a:srgbClr val="FF0000"/>
                </a:solidFill>
              </a:rPr>
              <a:t>2</a:t>
            </a:r>
            <a:r>
              <a:rPr lang="zh-CN" altLang="en-US" dirty="0">
                <a:solidFill>
                  <a:srgbClr val="FF0000"/>
                </a:solidFill>
              </a:rPr>
              <a:t> </a:t>
            </a:r>
            <a:r>
              <a:rPr lang="en-US" altLang="zh-CN" dirty="0">
                <a:solidFill>
                  <a:srgbClr val="FF0000"/>
                </a:solidFill>
              </a:rPr>
              <a:t>: </a:t>
            </a:r>
            <a:r>
              <a:rPr lang="en-US" altLang="zh-CN" dirty="0" err="1">
                <a:solidFill>
                  <a:srgbClr val="FF0000"/>
                </a:solidFill>
              </a:rPr>
              <a:t>oxyhemoglobin</a:t>
            </a:r>
            <a:r>
              <a:rPr lang="en-US" altLang="zh-CN" dirty="0">
                <a:solidFill>
                  <a:srgbClr val="FF0000"/>
                </a:solidFill>
              </a:rPr>
              <a:t> </a:t>
            </a:r>
            <a:endParaRPr lang="en-US" altLang="zh-CN" dirty="0">
              <a:solidFill>
                <a:srgbClr val="FF0000"/>
              </a:solidFill>
            </a:endParaRPr>
          </a:p>
          <a:p>
            <a:r>
              <a:rPr lang="en-US" altLang="zh-CN" dirty="0" err="1">
                <a:solidFill>
                  <a:schemeClr val="tx2"/>
                </a:solidFill>
              </a:rPr>
              <a:t>dHb</a:t>
            </a:r>
            <a:r>
              <a:rPr lang="en-US" altLang="zh-CN" dirty="0">
                <a:solidFill>
                  <a:schemeClr val="tx2"/>
                </a:solidFill>
              </a:rPr>
              <a:t> : </a:t>
            </a:r>
            <a:r>
              <a:rPr lang="en-US" altLang="zh-CN" dirty="0" err="1">
                <a:solidFill>
                  <a:schemeClr val="tx2"/>
                </a:solidFill>
              </a:rPr>
              <a:t>deoxyhemoglobin</a:t>
            </a:r>
            <a:r>
              <a:rPr lang="en-US" altLang="zh-CN" dirty="0">
                <a:solidFill>
                  <a:schemeClr val="tx2"/>
                </a:solidFill>
              </a:rPr>
              <a:t> </a:t>
            </a:r>
            <a:endParaRPr lang="en-US" altLang="zh-CN" dirty="0">
              <a:solidFill>
                <a:schemeClr val="tx2"/>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descr="文本框 6"/>
          <p:cNvSpPr txBox="1"/>
          <p:nvPr/>
        </p:nvSpPr>
        <p:spPr bwMode="auto">
          <a:xfrm>
            <a:off x="494824" y="251937"/>
            <a:ext cx="1368152"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en-US" altLang="zh-CN" sz="32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01</a:t>
            </a:r>
            <a:endParaRPr lang="zh-CN" altLang="zh-CN" sz="40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sp>
        <p:nvSpPr>
          <p:cNvPr id="9" name="Text Box 2" descr="文本框 6"/>
          <p:cNvSpPr txBox="1"/>
          <p:nvPr/>
        </p:nvSpPr>
        <p:spPr bwMode="auto">
          <a:xfrm>
            <a:off x="1178900" y="282714"/>
            <a:ext cx="8853487"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lvl9pPr>
          </a:lstStyle>
          <a:p>
            <a:pPr eaLnBrk="1"/>
            <a:r>
              <a:rPr lang="zh-CN" altLang="en-US"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脑血流过补偿效应</a:t>
            </a:r>
            <a:r>
              <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rPr>
              <a:t>(Overabundance of CBF)</a:t>
            </a:r>
            <a:endParaRPr lang="en-US" altLang="zh-CN" sz="2800" b="1" dirty="0">
              <a:solidFill>
                <a:srgbClr val="FFFFFF"/>
              </a:solidFill>
              <a:latin typeface="TencentSans W7" panose="020C04030202040F0204" pitchFamily="34" charset="-122"/>
              <a:ea typeface="TencentSans W7" panose="020C04030202040F0204" pitchFamily="34" charset="-122"/>
              <a:sym typeface="腾讯体 W7" panose="020C04030202040F0204" pitchFamily="34" charset="-122"/>
            </a:endParaRPr>
          </a:p>
        </p:txBody>
      </p:sp>
      <p:pic>
        <p:nvPicPr>
          <p:cNvPr id="10" name="图片 9" descr="资源 5"/>
          <p:cNvPicPr>
            <a:picLocks noChangeAspect="1"/>
          </p:cNvPicPr>
          <p:nvPr/>
        </p:nvPicPr>
        <p:blipFill>
          <a:blip r:embed="rId1"/>
          <a:stretch>
            <a:fillRect/>
          </a:stretch>
        </p:blipFill>
        <p:spPr>
          <a:xfrm>
            <a:off x="10032365" y="217170"/>
            <a:ext cx="1598930" cy="654050"/>
          </a:xfrm>
          <a:prstGeom prst="rect">
            <a:avLst/>
          </a:prstGeom>
        </p:spPr>
      </p:pic>
      <p:sp>
        <p:nvSpPr>
          <p:cNvPr id="49" name="矩形 48"/>
          <p:cNvSpPr/>
          <p:nvPr/>
        </p:nvSpPr>
        <p:spPr>
          <a:xfrm>
            <a:off x="9519474" y="6093296"/>
            <a:ext cx="2672526" cy="646331"/>
          </a:xfrm>
          <a:prstGeom prst="rect">
            <a:avLst/>
          </a:prstGeom>
        </p:spPr>
        <p:txBody>
          <a:bodyPr wrap="none">
            <a:spAutoFit/>
          </a:bodyPr>
          <a:lstStyle/>
          <a:p>
            <a:r>
              <a:rPr lang="en-US" altLang="zh-CN" dirty="0">
                <a:solidFill>
                  <a:srgbClr val="FF0000"/>
                </a:solidFill>
              </a:rPr>
              <a:t>HbO</a:t>
            </a:r>
            <a:r>
              <a:rPr lang="en-US" altLang="zh-CN" baseline="-25000" dirty="0">
                <a:solidFill>
                  <a:srgbClr val="FF0000"/>
                </a:solidFill>
              </a:rPr>
              <a:t>2</a:t>
            </a:r>
            <a:r>
              <a:rPr lang="zh-CN" altLang="en-US" dirty="0">
                <a:solidFill>
                  <a:srgbClr val="FF0000"/>
                </a:solidFill>
              </a:rPr>
              <a:t> </a:t>
            </a:r>
            <a:r>
              <a:rPr lang="en-US" altLang="zh-CN" dirty="0">
                <a:solidFill>
                  <a:srgbClr val="FF0000"/>
                </a:solidFill>
              </a:rPr>
              <a:t>: </a:t>
            </a:r>
            <a:r>
              <a:rPr lang="en-US" altLang="zh-CN" dirty="0" err="1">
                <a:solidFill>
                  <a:srgbClr val="FF0000"/>
                </a:solidFill>
              </a:rPr>
              <a:t>oxyhemoglobin</a:t>
            </a:r>
            <a:r>
              <a:rPr lang="en-US" altLang="zh-CN" dirty="0">
                <a:solidFill>
                  <a:srgbClr val="FF0000"/>
                </a:solidFill>
              </a:rPr>
              <a:t> </a:t>
            </a:r>
            <a:endParaRPr lang="en-US" altLang="zh-CN" dirty="0">
              <a:solidFill>
                <a:srgbClr val="FF0000"/>
              </a:solidFill>
            </a:endParaRPr>
          </a:p>
          <a:p>
            <a:r>
              <a:rPr lang="en-US" altLang="zh-CN" dirty="0" err="1">
                <a:solidFill>
                  <a:schemeClr val="tx2"/>
                </a:solidFill>
              </a:rPr>
              <a:t>dHb</a:t>
            </a:r>
            <a:r>
              <a:rPr lang="en-US" altLang="zh-CN" dirty="0">
                <a:solidFill>
                  <a:schemeClr val="tx2"/>
                </a:solidFill>
              </a:rPr>
              <a:t> : </a:t>
            </a:r>
            <a:r>
              <a:rPr lang="en-US" altLang="zh-CN" dirty="0" err="1">
                <a:solidFill>
                  <a:schemeClr val="tx2"/>
                </a:solidFill>
              </a:rPr>
              <a:t>deoxyhemoglobin</a:t>
            </a:r>
            <a:r>
              <a:rPr lang="en-US" altLang="zh-CN" dirty="0">
                <a:solidFill>
                  <a:schemeClr val="tx2"/>
                </a:solidFill>
              </a:rPr>
              <a:t> </a:t>
            </a:r>
            <a:endParaRPr lang="en-US" altLang="zh-CN" dirty="0">
              <a:solidFill>
                <a:schemeClr val="tx2"/>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164" y="1854910"/>
            <a:ext cx="4355976" cy="1682947"/>
          </a:xfrm>
          <a:prstGeom prst="rect">
            <a:avLst/>
          </a:prstGeom>
        </p:spPr>
      </p:pic>
      <p:sp>
        <p:nvSpPr>
          <p:cNvPr id="4" name="文本框 3"/>
          <p:cNvSpPr txBox="1"/>
          <p:nvPr/>
        </p:nvSpPr>
        <p:spPr>
          <a:xfrm>
            <a:off x="1425352" y="2696384"/>
            <a:ext cx="1107996" cy="461665"/>
          </a:xfrm>
          <a:prstGeom prst="rect">
            <a:avLst/>
          </a:prstGeom>
          <a:noFill/>
        </p:spPr>
        <p:txBody>
          <a:bodyPr wrap="none" rtlCol="0">
            <a:spAutoFit/>
          </a:bodyPr>
          <a:lstStyle/>
          <a:p>
            <a:r>
              <a:rPr lang="zh-CN" altLang="en-US" sz="2400" dirty="0"/>
              <a:t>神经元</a:t>
            </a:r>
            <a:endParaRPr lang="zh-CN" altLang="en-US" sz="2400" dirty="0"/>
          </a:p>
        </p:txBody>
      </p:sp>
      <p:sp>
        <p:nvSpPr>
          <p:cNvPr id="6" name="圆柱形 6"/>
          <p:cNvSpPr/>
          <p:nvPr/>
        </p:nvSpPr>
        <p:spPr>
          <a:xfrm rot="16200000">
            <a:off x="5333020" y="1564197"/>
            <a:ext cx="914400" cy="5364088"/>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文本框 10"/>
          <p:cNvSpPr txBox="1"/>
          <p:nvPr/>
        </p:nvSpPr>
        <p:spPr>
          <a:xfrm>
            <a:off x="4865857" y="4869161"/>
            <a:ext cx="2339102" cy="369332"/>
          </a:xfrm>
          <a:prstGeom prst="rect">
            <a:avLst/>
          </a:prstGeom>
          <a:noFill/>
        </p:spPr>
        <p:txBody>
          <a:bodyPr wrap="none" rtlCol="0">
            <a:spAutoFit/>
          </a:bodyPr>
          <a:lstStyle/>
          <a:p>
            <a:r>
              <a:rPr lang="en-US" altLang="zh-CN" b="1" dirty="0"/>
              <a:t>Cerebral blood flow</a:t>
            </a:r>
            <a:endParaRPr lang="zh-CN" altLang="en-US" b="1" dirty="0"/>
          </a:p>
        </p:txBody>
      </p:sp>
      <p:cxnSp>
        <p:nvCxnSpPr>
          <p:cNvPr id="12" name="直接箭头连接符 11"/>
          <p:cNvCxnSpPr/>
          <p:nvPr/>
        </p:nvCxnSpPr>
        <p:spPr>
          <a:xfrm>
            <a:off x="3281681" y="4869161"/>
            <a:ext cx="5040560" cy="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1271464" y="4077072"/>
            <a:ext cx="1415772" cy="461665"/>
          </a:xfrm>
          <a:prstGeom prst="rect">
            <a:avLst/>
          </a:prstGeom>
          <a:noFill/>
        </p:spPr>
        <p:txBody>
          <a:bodyPr wrap="none" rtlCol="0">
            <a:spAutoFit/>
          </a:bodyPr>
          <a:lstStyle/>
          <a:p>
            <a:r>
              <a:rPr lang="zh-CN" altLang="en-US" sz="2400" dirty="0"/>
              <a:t>毛细血管</a:t>
            </a:r>
            <a:endParaRPr lang="zh-CN" altLang="en-US" sz="2400" dirty="0"/>
          </a:p>
        </p:txBody>
      </p:sp>
      <p:sp>
        <p:nvSpPr>
          <p:cNvPr id="15" name="文本框 14"/>
          <p:cNvSpPr txBox="1"/>
          <p:nvPr/>
        </p:nvSpPr>
        <p:spPr>
          <a:xfrm>
            <a:off x="3488410" y="3865631"/>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6" name="文本框 15"/>
          <p:cNvSpPr txBox="1"/>
          <p:nvPr/>
        </p:nvSpPr>
        <p:spPr>
          <a:xfrm>
            <a:off x="3678665" y="4271341"/>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7" name="文本框 16"/>
          <p:cNvSpPr txBox="1"/>
          <p:nvPr/>
        </p:nvSpPr>
        <p:spPr>
          <a:xfrm>
            <a:off x="4110456" y="4003723"/>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18" name="文本框 17"/>
          <p:cNvSpPr txBox="1"/>
          <p:nvPr/>
        </p:nvSpPr>
        <p:spPr>
          <a:xfrm>
            <a:off x="4658834" y="3822548"/>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19" name="文本框 18"/>
          <p:cNvSpPr txBox="1"/>
          <p:nvPr/>
        </p:nvSpPr>
        <p:spPr>
          <a:xfrm>
            <a:off x="4335837" y="4342604"/>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0" name="文本框 19"/>
          <p:cNvSpPr txBox="1"/>
          <p:nvPr/>
        </p:nvSpPr>
        <p:spPr>
          <a:xfrm>
            <a:off x="5238265" y="4099007"/>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21" name="文本框 20"/>
          <p:cNvSpPr txBox="1"/>
          <p:nvPr/>
        </p:nvSpPr>
        <p:spPr>
          <a:xfrm>
            <a:off x="5810872" y="4169335"/>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2" name="文本框 21"/>
          <p:cNvSpPr txBox="1"/>
          <p:nvPr/>
        </p:nvSpPr>
        <p:spPr>
          <a:xfrm>
            <a:off x="6730493" y="4295363"/>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25" name="文本框 24"/>
          <p:cNvSpPr txBox="1"/>
          <p:nvPr/>
        </p:nvSpPr>
        <p:spPr>
          <a:xfrm>
            <a:off x="6352739" y="3914341"/>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27" name="文本框 26"/>
          <p:cNvSpPr txBox="1"/>
          <p:nvPr/>
        </p:nvSpPr>
        <p:spPr>
          <a:xfrm>
            <a:off x="7270757" y="3830230"/>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28" name="文本框 27"/>
          <p:cNvSpPr txBox="1"/>
          <p:nvPr/>
        </p:nvSpPr>
        <p:spPr>
          <a:xfrm>
            <a:off x="7667885" y="4267684"/>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29" name="文本框 28"/>
          <p:cNvSpPr txBox="1"/>
          <p:nvPr/>
        </p:nvSpPr>
        <p:spPr>
          <a:xfrm>
            <a:off x="7853407" y="4028362"/>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50" name="文本框 49"/>
          <p:cNvSpPr txBox="1"/>
          <p:nvPr/>
        </p:nvSpPr>
        <p:spPr>
          <a:xfrm>
            <a:off x="5790220" y="3829690"/>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51" name="文本框 50"/>
          <p:cNvSpPr txBox="1"/>
          <p:nvPr/>
        </p:nvSpPr>
        <p:spPr>
          <a:xfrm>
            <a:off x="3323727" y="4099007"/>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52" name="文本框 51"/>
          <p:cNvSpPr txBox="1"/>
          <p:nvPr/>
        </p:nvSpPr>
        <p:spPr>
          <a:xfrm>
            <a:off x="4619796" y="4082576"/>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53" name="文本框 52"/>
          <p:cNvSpPr txBox="1"/>
          <p:nvPr/>
        </p:nvSpPr>
        <p:spPr>
          <a:xfrm>
            <a:off x="5051872" y="4383658"/>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54" name="文本框 53"/>
          <p:cNvSpPr txBox="1"/>
          <p:nvPr/>
        </p:nvSpPr>
        <p:spPr>
          <a:xfrm>
            <a:off x="7014096" y="3985396"/>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55" name="文本框 54"/>
          <p:cNvSpPr txBox="1"/>
          <p:nvPr/>
        </p:nvSpPr>
        <p:spPr>
          <a:xfrm>
            <a:off x="6195112" y="4351419"/>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56" name="文本框 55"/>
          <p:cNvSpPr txBox="1"/>
          <p:nvPr/>
        </p:nvSpPr>
        <p:spPr>
          <a:xfrm>
            <a:off x="7163836" y="4203051"/>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57" name="文本框 56"/>
          <p:cNvSpPr txBox="1"/>
          <p:nvPr/>
        </p:nvSpPr>
        <p:spPr>
          <a:xfrm>
            <a:off x="5317162" y="3866935"/>
            <a:ext cx="744114" cy="369332"/>
          </a:xfrm>
          <a:prstGeom prst="rect">
            <a:avLst/>
          </a:prstGeom>
          <a:noFill/>
        </p:spPr>
        <p:txBody>
          <a:bodyPr wrap="non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58" name="闪电形 57"/>
          <p:cNvSpPr/>
          <p:nvPr/>
        </p:nvSpPr>
        <p:spPr>
          <a:xfrm>
            <a:off x="5085001" y="2389325"/>
            <a:ext cx="332317" cy="410768"/>
          </a:xfrm>
          <a:prstGeom prst="lightningBol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grpSp>
        <p:nvGrpSpPr>
          <p:cNvPr id="59" name="组合 58"/>
          <p:cNvGrpSpPr/>
          <p:nvPr/>
        </p:nvGrpSpPr>
        <p:grpSpPr>
          <a:xfrm>
            <a:off x="8872256" y="3819516"/>
            <a:ext cx="2952328" cy="411724"/>
            <a:chOff x="3863752" y="5265929"/>
            <a:chExt cx="2952328" cy="411724"/>
          </a:xfrm>
        </p:grpSpPr>
        <p:sp>
          <p:nvSpPr>
            <p:cNvPr id="60" name="文本框 59"/>
            <p:cNvSpPr txBox="1"/>
            <p:nvPr/>
          </p:nvSpPr>
          <p:spPr>
            <a:xfrm>
              <a:off x="3863752" y="5306580"/>
              <a:ext cx="1800000" cy="371073"/>
            </a:xfrm>
            <a:prstGeom prst="rect">
              <a:avLst/>
            </a:prstGeom>
            <a:noFill/>
          </p:spPr>
          <p:txBody>
            <a:bodyPr wrap="square" rtlCol="0">
              <a:spAutoFit/>
            </a:bodyPr>
            <a:lstStyle/>
            <a:p>
              <a:r>
                <a:rPr lang="en-US" altLang="zh-CN" dirty="0">
                  <a:solidFill>
                    <a:schemeClr val="tx1">
                      <a:lumMod val="75000"/>
                    </a:schemeClr>
                  </a:solidFill>
                </a:rPr>
                <a:t>O</a:t>
              </a:r>
              <a:r>
                <a:rPr lang="en-US" altLang="zh-CN" baseline="-25000" dirty="0">
                  <a:solidFill>
                    <a:schemeClr val="tx1">
                      <a:lumMod val="75000"/>
                    </a:schemeClr>
                  </a:solidFill>
                </a:rPr>
                <a:t>2</a:t>
              </a:r>
              <a:r>
                <a:rPr lang="en-US" altLang="zh-CN" dirty="0">
                  <a:solidFill>
                    <a:schemeClr val="tx1">
                      <a:lumMod val="75000"/>
                    </a:schemeClr>
                  </a:solidFill>
                </a:rPr>
                <a:t> metabolism </a:t>
              </a:r>
              <a:endParaRPr lang="zh-CN" altLang="en-US" dirty="0">
                <a:solidFill>
                  <a:schemeClr val="tx1">
                    <a:lumMod val="75000"/>
                  </a:schemeClr>
                </a:solidFill>
              </a:endParaRPr>
            </a:p>
          </p:txBody>
        </p:sp>
        <p:sp>
          <p:nvSpPr>
            <p:cNvPr id="61" name="上箭头 58"/>
            <p:cNvSpPr/>
            <p:nvPr/>
          </p:nvSpPr>
          <p:spPr>
            <a:xfrm>
              <a:off x="5519936" y="5306579"/>
              <a:ext cx="107072" cy="288032"/>
            </a:xfrm>
            <a:prstGeom prst="up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2" name="文本框 61"/>
            <p:cNvSpPr txBox="1"/>
            <p:nvPr/>
          </p:nvSpPr>
          <p:spPr>
            <a:xfrm>
              <a:off x="6000148" y="5265929"/>
              <a:ext cx="607859" cy="369332"/>
            </a:xfrm>
            <a:prstGeom prst="rect">
              <a:avLst/>
            </a:prstGeom>
            <a:noFill/>
          </p:spPr>
          <p:txBody>
            <a:bodyPr wrap="none" rtlCol="0">
              <a:spAutoFit/>
            </a:bodyPr>
            <a:lstStyle/>
            <a:p>
              <a:r>
                <a:rPr lang="en-US" altLang="zh-CN" dirty="0" err="1">
                  <a:solidFill>
                    <a:schemeClr val="tx2"/>
                  </a:solidFill>
                </a:rPr>
                <a:t>dHb</a:t>
              </a:r>
              <a:endParaRPr lang="zh-CN" altLang="en-US" dirty="0">
                <a:solidFill>
                  <a:schemeClr val="tx2"/>
                </a:solidFill>
              </a:endParaRPr>
            </a:p>
          </p:txBody>
        </p:sp>
        <p:sp>
          <p:nvSpPr>
            <p:cNvPr id="63" name="上箭头 60"/>
            <p:cNvSpPr/>
            <p:nvPr/>
          </p:nvSpPr>
          <p:spPr>
            <a:xfrm>
              <a:off x="6709008" y="5306579"/>
              <a:ext cx="107072" cy="288032"/>
            </a:xfrm>
            <a:prstGeom prst="upArrow">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grpSp>
        <p:nvGrpSpPr>
          <p:cNvPr id="64" name="组合 63"/>
          <p:cNvGrpSpPr/>
          <p:nvPr/>
        </p:nvGrpSpPr>
        <p:grpSpPr>
          <a:xfrm>
            <a:off x="8882222" y="4319764"/>
            <a:ext cx="2952328" cy="409982"/>
            <a:chOff x="3863752" y="5699718"/>
            <a:chExt cx="2952328" cy="409982"/>
          </a:xfrm>
        </p:grpSpPr>
        <p:sp>
          <p:nvSpPr>
            <p:cNvPr id="65" name="上箭头 62"/>
            <p:cNvSpPr/>
            <p:nvPr/>
          </p:nvSpPr>
          <p:spPr>
            <a:xfrm>
              <a:off x="5519936" y="5740368"/>
              <a:ext cx="107072" cy="288032"/>
            </a:xfrm>
            <a:prstGeom prst="up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6" name="文本框 65"/>
            <p:cNvSpPr txBox="1"/>
            <p:nvPr/>
          </p:nvSpPr>
          <p:spPr>
            <a:xfrm>
              <a:off x="3863752" y="5740368"/>
              <a:ext cx="1584176" cy="369332"/>
            </a:xfrm>
            <a:prstGeom prst="rect">
              <a:avLst/>
            </a:prstGeom>
            <a:noFill/>
          </p:spPr>
          <p:txBody>
            <a:bodyPr wrap="square" rtlCol="0">
              <a:spAutoFit/>
            </a:bodyPr>
            <a:lstStyle/>
            <a:p>
              <a:r>
                <a:rPr lang="en-US" altLang="zh-CN" dirty="0"/>
                <a:t>Blood flow </a:t>
              </a:r>
              <a:endParaRPr lang="zh-CN" altLang="en-US" dirty="0"/>
            </a:p>
          </p:txBody>
        </p:sp>
        <p:sp>
          <p:nvSpPr>
            <p:cNvPr id="67" name="文本框 66"/>
            <p:cNvSpPr txBox="1"/>
            <p:nvPr/>
          </p:nvSpPr>
          <p:spPr>
            <a:xfrm>
              <a:off x="6000146" y="5699718"/>
              <a:ext cx="756000" cy="369332"/>
            </a:xfrm>
            <a:prstGeom prst="rect">
              <a:avLst/>
            </a:prstGeom>
            <a:noFill/>
          </p:spPr>
          <p:txBody>
            <a:bodyPr wrap="square" rtlCol="0">
              <a:spAutoFit/>
            </a:bodyPr>
            <a:lstStyle/>
            <a:p>
              <a:r>
                <a:rPr lang="en-US" altLang="zh-CN" dirty="0">
                  <a:solidFill>
                    <a:srgbClr val="FF0000"/>
                  </a:solidFill>
                </a:rPr>
                <a:t>HbO</a:t>
              </a:r>
              <a:r>
                <a:rPr lang="en-US" altLang="zh-CN" baseline="-25000" dirty="0">
                  <a:solidFill>
                    <a:srgbClr val="FF0000"/>
                  </a:solidFill>
                </a:rPr>
                <a:t>2</a:t>
              </a:r>
              <a:endParaRPr lang="zh-CN" altLang="en-US" baseline="-25000" dirty="0">
                <a:solidFill>
                  <a:srgbClr val="FF0000"/>
                </a:solidFill>
              </a:endParaRPr>
            </a:p>
          </p:txBody>
        </p:sp>
        <p:sp>
          <p:nvSpPr>
            <p:cNvPr id="68" name="上箭头 65"/>
            <p:cNvSpPr/>
            <p:nvPr/>
          </p:nvSpPr>
          <p:spPr>
            <a:xfrm>
              <a:off x="6709008" y="5740368"/>
              <a:ext cx="107072" cy="288032"/>
            </a:xfrm>
            <a:prstGeom prst="upArrow">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Tree>
  </p:cSld>
  <p:clrMapOvr>
    <a:masterClrMapping/>
  </p:clrMapOvr>
  <p:transition spd="med"/>
</p:sld>
</file>

<file path=ppt/tags/tag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commondata" val="eyJoZGlkIjoiYTczOTFkMjRmMGRlNzk5YzBjMmYzOWI1MDgwM2ZlYzAifQ=="/>
</p:tagLst>
</file>

<file path=ppt/theme/theme1.xml><?xml version="1.0" encoding="utf-8"?>
<a:theme xmlns:a="http://schemas.openxmlformats.org/drawingml/2006/main" name="Office 主题​​">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主题​​">
      <a:majorFont>
        <a:latin typeface="等线 Light"/>
        <a:ea typeface="等线 Light"/>
        <a:cs typeface="等线 Light"/>
      </a:majorFont>
      <a:minorFont>
        <a:latin typeface="等线"/>
        <a:ea typeface="等线"/>
        <a:cs typeface="等线"/>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solidFill>
            <a:schemeClr val="accent1"/>
          </a:solidFill>
          <a:prstDash val="solid"/>
          <a:miter lim="800000"/>
          <a:headEnd type="none" w="med" len="med"/>
          <a:tailEnd type="none" w="med" len="med"/>
        </a:ln>
      </a:spPr>
      <a:bodyPr vert="horz" wrap="square" lIns="45720" tIns="45720" rIns="45720" bIns="45720" numCol="1" anchor="ctr" anchorCtr="0" compatLnSpc="1">
        <a:spAutoFit/>
      </a:bodyPr>
      <a:lstStyle>
        <a:defPPr marL="0" marR="0" indent="0" algn="l" defTabSz="914400" rtl="0" eaLnBrk="1" fontAlgn="base" latinLnBrk="0" hangingPunct="0">
          <a:lnSpc>
            <a:spcPct val="100000"/>
          </a:lnSpc>
          <a:spcBef>
            <a:spcPct val="0"/>
          </a:spcBef>
          <a:spcAft>
            <a:spcPct val="0"/>
          </a:spcAft>
          <a:buClrTx/>
          <a:buSzTx/>
          <a:buFontTx/>
          <a:buNone/>
          <a:defRPr kumimoji="0" lang="zh-CN" altLang="zh-CN" sz="1800" b="0" i="0" u="none" strike="noStrike" cap="none" normalizeH="0" baseline="0" smtClean="0">
            <a:ln>
              <a:noFill/>
            </a:ln>
            <a:solidFill>
              <a:srgbClr val="000000"/>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defPPr>
      </a:lstStyle>
    </a:spDef>
    <a:lnDef>
      <a:spPr bwMode="auto">
        <a:xfrm>
          <a:off x="0" y="0"/>
          <a:ext cx="1" cy="1"/>
        </a:xfrm>
        <a:custGeom>
          <a:avLst/>
          <a:gdLst/>
          <a:ahLst/>
          <a:cxnLst/>
          <a:rect l="0" t="0" r="0" b="0"/>
          <a:pathLst/>
        </a:custGeom>
        <a:solidFill>
          <a:srgbClr val="FFFFFF"/>
        </a:solidFill>
        <a:ln w="12700" cap="flat" cmpd="sng" algn="ctr">
          <a:solidFill>
            <a:schemeClr val="accent1"/>
          </a:solidFill>
          <a:prstDash val="solid"/>
          <a:miter lim="800000"/>
          <a:headEnd type="none" w="med" len="med"/>
          <a:tailEnd type="none" w="med" len="med"/>
        </a:ln>
      </a:spPr>
      <a:bodyPr vert="horz" wrap="square" lIns="45720" tIns="45720" rIns="45720" bIns="45720" numCol="1" anchor="ctr" anchorCtr="0" compatLnSpc="1">
        <a:spAutoFit/>
      </a:bodyPr>
      <a:lstStyle>
        <a:defPPr marL="0" marR="0" indent="0" algn="l" defTabSz="914400" rtl="0" eaLnBrk="1" fontAlgn="base" latinLnBrk="0" hangingPunct="0">
          <a:lnSpc>
            <a:spcPct val="100000"/>
          </a:lnSpc>
          <a:spcBef>
            <a:spcPct val="0"/>
          </a:spcBef>
          <a:spcAft>
            <a:spcPct val="0"/>
          </a:spcAft>
          <a:buClrTx/>
          <a:buSzTx/>
          <a:buFontTx/>
          <a:buNone/>
          <a:defRPr kumimoji="0" lang="zh-CN" altLang="zh-CN" sz="1800" b="0" i="0" u="none" strike="noStrike" cap="none" normalizeH="0" baseline="0" smtClean="0">
            <a:ln>
              <a:noFill/>
            </a:ln>
            <a:solidFill>
              <a:srgbClr val="000000"/>
            </a:solidFill>
            <a:effectLst/>
            <a:latin typeface="等线" panose="02010600030101010101" pitchFamily="2" charset="-122"/>
            <a:ea typeface="等线" panose="02010600030101010101" pitchFamily="2" charset="-122"/>
            <a:cs typeface="等线" panose="02010600030101010101" pitchFamily="2" charset="-122"/>
            <a:sym typeface="等线"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3522</Words>
  <Application>WPS 演示</Application>
  <PresentationFormat>宽屏</PresentationFormat>
  <Paragraphs>770</Paragraphs>
  <Slides>51</Slides>
  <Notes>30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51</vt:i4>
      </vt:variant>
    </vt:vector>
  </HeadingPairs>
  <TitlesOfParts>
    <vt:vector size="67" baseType="lpstr">
      <vt:lpstr>Arial</vt:lpstr>
      <vt:lpstr>宋体</vt:lpstr>
      <vt:lpstr>Wingdings</vt:lpstr>
      <vt:lpstr>等线</vt:lpstr>
      <vt:lpstr>等线 Light</vt:lpstr>
      <vt:lpstr>TencentSans W7</vt:lpstr>
      <vt:lpstr>腾讯体 W7</vt:lpstr>
      <vt:lpstr>Times New Roman</vt:lpstr>
      <vt:lpstr>微软雅黑</vt:lpstr>
      <vt:lpstr>Arial Unicode MS</vt:lpstr>
      <vt:lpstr>黑体</vt:lpstr>
      <vt:lpstr>-apple-system</vt:lpstr>
      <vt:lpstr>Symbol</vt:lpstr>
      <vt:lpstr>ElsevierGulliver</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朱榆木李</cp:lastModifiedBy>
  <cp:revision>64</cp:revision>
  <dcterms:created xsi:type="dcterms:W3CDTF">2023-03-07T02:23:00Z</dcterms:created>
  <dcterms:modified xsi:type="dcterms:W3CDTF">2024-03-21T09:01:50Z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1AE62D0E4BA6461EBE241E4C1F43BEF8_12</vt:lpwstr>
  </property>
  <property fmtid="{D5CDD505-2E9C-101B-9397-08002B2CF9AE}" pid="3" name="KSOProductBuildVer">
    <vt:lpwstr>2052-12.1.0.16364</vt:lpwstr>
  </property>
</Properties>
</file>